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1" r:id="rId4"/>
  </p:sldMasterIdLst>
  <p:notesMasterIdLst>
    <p:notesMasterId r:id="rId55"/>
  </p:notesMasterIdLst>
  <p:handoutMasterIdLst>
    <p:handoutMasterId r:id="rId56"/>
  </p:handoutMasterIdLst>
  <p:sldIdLst>
    <p:sldId id="268" r:id="rId5"/>
    <p:sldId id="295" r:id="rId6"/>
    <p:sldId id="328" r:id="rId7"/>
    <p:sldId id="370" r:id="rId8"/>
    <p:sldId id="329" r:id="rId9"/>
    <p:sldId id="334" r:id="rId10"/>
    <p:sldId id="335" r:id="rId11"/>
    <p:sldId id="336" r:id="rId12"/>
    <p:sldId id="337" r:id="rId13"/>
    <p:sldId id="338" r:id="rId14"/>
    <p:sldId id="371" r:id="rId15"/>
    <p:sldId id="372" r:id="rId16"/>
    <p:sldId id="373" r:id="rId17"/>
    <p:sldId id="333" r:id="rId18"/>
    <p:sldId id="374" r:id="rId19"/>
    <p:sldId id="375" r:id="rId20"/>
    <p:sldId id="376" r:id="rId21"/>
    <p:sldId id="377" r:id="rId22"/>
    <p:sldId id="378" r:id="rId23"/>
    <p:sldId id="357" r:id="rId24"/>
    <p:sldId id="288" r:id="rId25"/>
    <p:sldId id="293" r:id="rId26"/>
    <p:sldId id="365" r:id="rId27"/>
    <p:sldId id="296" r:id="rId28"/>
    <p:sldId id="343" r:id="rId29"/>
    <p:sldId id="366" r:id="rId30"/>
    <p:sldId id="332" r:id="rId31"/>
    <p:sldId id="368" r:id="rId32"/>
    <p:sldId id="292" r:id="rId33"/>
    <p:sldId id="367" r:id="rId34"/>
    <p:sldId id="379" r:id="rId35"/>
    <p:sldId id="358" r:id="rId36"/>
    <p:sldId id="359" r:id="rId37"/>
    <p:sldId id="360" r:id="rId38"/>
    <p:sldId id="361" r:id="rId39"/>
    <p:sldId id="362" r:id="rId40"/>
    <p:sldId id="363" r:id="rId41"/>
    <p:sldId id="364" r:id="rId42"/>
    <p:sldId id="346" r:id="rId43"/>
    <p:sldId id="356" r:id="rId44"/>
    <p:sldId id="344" r:id="rId45"/>
    <p:sldId id="348" r:id="rId46"/>
    <p:sldId id="349" r:id="rId47"/>
    <p:sldId id="350" r:id="rId48"/>
    <p:sldId id="351" r:id="rId49"/>
    <p:sldId id="352" r:id="rId50"/>
    <p:sldId id="353" r:id="rId51"/>
    <p:sldId id="354" r:id="rId52"/>
    <p:sldId id="355" r:id="rId53"/>
    <p:sldId id="38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EB5"/>
    <a:srgbClr val="A4804A"/>
    <a:srgbClr val="7BEBD8"/>
    <a:srgbClr val="8335E5"/>
    <a:srgbClr val="6B8DE1"/>
    <a:srgbClr val="6C92E1"/>
    <a:srgbClr val="6313DC"/>
    <a:srgbClr val="1E3ADA"/>
    <a:srgbClr val="030553"/>
    <a:srgbClr val="7D4B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ADB0E9-4734-DDF9-6D85-A9AE3A59E7B7}" v="2442" dt="2022-08-22T20:27:42.496"/>
    <p1510:client id="{3FCFC036-48CC-D2B6-ED70-C6C9F93F3C4C}" v="16" dt="2022-08-22T00:53:19.877"/>
    <p1510:client id="{8BB5A647-4B54-449D-8EE7-BDB9ED565126}" v="3684" dt="2022-08-22T19:41:39.316"/>
    <p1510:client id="{8F617D86-0FD6-8995-233A-5D810168F9F4}" v="3" dt="2022-08-22T12:30:07.802"/>
    <p1510:client id="{C6F49199-29E8-4B52-9E0F-96FD1AD0304C}" v="487" dt="2022-08-22T06:06:20.274"/>
    <p1510:client id="{E28D356B-863A-D441-9249-CD45B33E632D}" v="961" dt="2022-08-22T20:30:17.0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autoAdjust="0"/>
    <p:restoredTop sz="94652" autoAdjust="0"/>
  </p:normalViewPr>
  <p:slideViewPr>
    <p:cSldViewPr snapToGrid="0" showGuides="1">
      <p:cViewPr varScale="1">
        <p:scale>
          <a:sx n="94" d="100"/>
          <a:sy n="94" d="100"/>
        </p:scale>
        <p:origin x="128" y="52"/>
      </p:cViewPr>
      <p:guideLst>
        <p:guide orient="horz" pos="2064"/>
        <p:guide pos="3840"/>
        <p:guide pos="456"/>
        <p:guide pos="7200"/>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F506F9-91AB-457B-A321-BA32DFC452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E71BC67-B9B6-41AE-BB4E-51234F2098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9C063D-436A-410C-A490-190D73BB5D3E}" type="datetimeFigureOut">
              <a:rPr lang="en-US" smtClean="0"/>
              <a:t>8/22/2022</a:t>
            </a:fld>
            <a:endParaRPr lang="en-US" dirty="0"/>
          </a:p>
        </p:txBody>
      </p:sp>
      <p:sp>
        <p:nvSpPr>
          <p:cNvPr id="4" name="Footer Placeholder 3">
            <a:extLst>
              <a:ext uri="{FF2B5EF4-FFF2-40B4-BE49-F238E27FC236}">
                <a16:creationId xmlns:a16="http://schemas.microsoft.com/office/drawing/2014/main" id="{A0E2BB79-F5ED-4C7F-A869-D9A323F2CA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40207CB-184F-4400-BBE4-E0B71DE062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28996C-DF1E-45F4-80FD-86472FDB10B8}" type="slidenum">
              <a:rPr lang="en-US" smtClean="0"/>
              <a:t>‹#›</a:t>
            </a:fld>
            <a:endParaRPr lang="en-US" dirty="0"/>
          </a:p>
        </p:txBody>
      </p:sp>
    </p:spTree>
    <p:extLst>
      <p:ext uri="{BB962C8B-B14F-4D97-AF65-F5344CB8AC3E}">
        <p14:creationId xmlns:p14="http://schemas.microsoft.com/office/powerpoint/2010/main" val="14016848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BDD7-4F37-46AB-9A13-BF4D77EDD71D}" type="datetimeFigureOut">
              <a:rPr lang="en-US" smtClean="0"/>
              <a:t>8/22/2022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8F48A-6110-47DA-8521-A1D1FFD22FEF}" type="slidenum">
              <a:rPr lang="en-US" smtClean="0"/>
              <a:t>‹#›</a:t>
            </a:fld>
            <a:endParaRPr lang="en-US" dirty="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atin typeface="Rockwell" panose="020606030202050204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4">
            <a:extLst>
              <a:ext uri="{FF2B5EF4-FFF2-40B4-BE49-F238E27FC236}">
                <a16:creationId xmlns:a16="http://schemas.microsoft.com/office/drawing/2014/main" id="{B2E7B543-5A3E-473C-961E-B87265D14049}"/>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pic>
        <p:nvPicPr>
          <p:cNvPr id="7" name="Picture 6">
            <a:extLst>
              <a:ext uri="{FF2B5EF4-FFF2-40B4-BE49-F238E27FC236}">
                <a16:creationId xmlns:a16="http://schemas.microsoft.com/office/drawing/2014/main" id="{AD6A2BB4-2A1A-403D-AA0F-A498F00AA857}"/>
              </a:ext>
            </a:extLst>
          </p:cNvPr>
          <p:cNvPicPr>
            <a:picLocks noChangeAspect="1"/>
          </p:cNvPicPr>
          <p:nvPr userDrawn="1"/>
        </p:nvPicPr>
        <p:blipFill>
          <a:blip r:embed="rId2"/>
          <a:stretch>
            <a:fillRect/>
          </a:stretch>
        </p:blipFill>
        <p:spPr>
          <a:xfrm>
            <a:off x="3989521" y="5356296"/>
            <a:ext cx="4466197" cy="758681"/>
          </a:xfrm>
          <a:prstGeom prst="rect">
            <a:avLst/>
          </a:prstGeom>
        </p:spPr>
      </p:pic>
    </p:spTree>
    <p:extLst>
      <p:ext uri="{BB962C8B-B14F-4D97-AF65-F5344CB8AC3E}">
        <p14:creationId xmlns:p14="http://schemas.microsoft.com/office/powerpoint/2010/main" val="3423020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map" descr="Map of North America">
            <a:extLst>
              <a:ext uri="{FF2B5EF4-FFF2-40B4-BE49-F238E27FC236}">
                <a16:creationId xmlns:a16="http://schemas.microsoft.com/office/drawing/2014/main" id="{0B992891-D8F4-4D2F-A296-17A253B7E656}"/>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a:p>
        </p:txBody>
      </p:sp>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atin typeface="Rockwell" panose="020606030202050204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4">
            <a:extLst>
              <a:ext uri="{FF2B5EF4-FFF2-40B4-BE49-F238E27FC236}">
                <a16:creationId xmlns:a16="http://schemas.microsoft.com/office/drawing/2014/main" id="{B2E7B543-5A3E-473C-961E-B87265D14049}"/>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pic>
        <p:nvPicPr>
          <p:cNvPr id="4" name="Picture 3">
            <a:extLst>
              <a:ext uri="{FF2B5EF4-FFF2-40B4-BE49-F238E27FC236}">
                <a16:creationId xmlns:a16="http://schemas.microsoft.com/office/drawing/2014/main" id="{5828A8F2-DE46-4A58-9B3B-9CFB4B13F60D}"/>
              </a:ext>
            </a:extLst>
          </p:cNvPr>
          <p:cNvPicPr>
            <a:picLocks noChangeAspect="1"/>
          </p:cNvPicPr>
          <p:nvPr userDrawn="1"/>
        </p:nvPicPr>
        <p:blipFill>
          <a:blip r:embed="rId2"/>
          <a:stretch>
            <a:fillRect/>
          </a:stretch>
        </p:blipFill>
        <p:spPr>
          <a:xfrm>
            <a:off x="3527703" y="181841"/>
            <a:ext cx="4466197" cy="758681"/>
          </a:xfrm>
          <a:prstGeom prst="rect">
            <a:avLst/>
          </a:prstGeom>
        </p:spPr>
      </p:pic>
    </p:spTree>
    <p:extLst>
      <p:ext uri="{BB962C8B-B14F-4D97-AF65-F5344CB8AC3E}">
        <p14:creationId xmlns:p14="http://schemas.microsoft.com/office/powerpoint/2010/main" val="128920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C3B76E0-F320-4543-A314-043E2CBBCBF6}"/>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5" name="Title Placeholder 1">
            <a:extLst>
              <a:ext uri="{FF2B5EF4-FFF2-40B4-BE49-F238E27FC236}">
                <a16:creationId xmlns:a16="http://schemas.microsoft.com/office/drawing/2014/main" id="{4571C2A6-2E5D-4330-9203-85859318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7">
            <a:extLst>
              <a:ext uri="{FF2B5EF4-FFF2-40B4-BE49-F238E27FC236}">
                <a16:creationId xmlns:a16="http://schemas.microsoft.com/office/drawing/2014/main" id="{6305FD26-196B-4143-8D68-41A3B563CB1A}"/>
              </a:ext>
            </a:extLst>
          </p:cNvPr>
          <p:cNvSpPr>
            <a:spLocks noGrp="1"/>
          </p:cNvSpPr>
          <p:nvPr>
            <p:ph sz="quarter" idx="10"/>
          </p:nvPr>
        </p:nvSpPr>
        <p:spPr>
          <a:xfrm>
            <a:off x="838200" y="1858294"/>
            <a:ext cx="10515599"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639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4D0D-3F69-4094-9417-DA26D5E05B2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A19369D-3BD5-4B2E-8728-D2E162FEE8C5}"/>
              </a:ext>
            </a:extLst>
          </p:cNvPr>
          <p:cNvSpPr>
            <a:spLocks noGrp="1"/>
          </p:cNvSpPr>
          <p:nvPr>
            <p:ph type="sldNum" sz="quarter" idx="10"/>
          </p:nvPr>
        </p:nvSpPr>
        <p:spPr/>
        <p:txBody>
          <a:bodyPr/>
          <a:lstStyle/>
          <a:p>
            <a:fld id="{ED6580AB-5C3C-4B4F-8E2A-8B7A0A8CE695}" type="slidenum">
              <a:rPr lang="en-US" smtClean="0"/>
              <a:t>‹#›</a:t>
            </a:fld>
            <a:endParaRPr lang="en-US" dirty="0"/>
          </a:p>
        </p:txBody>
      </p:sp>
      <p:sp>
        <p:nvSpPr>
          <p:cNvPr id="6" name="Content Placeholder 7">
            <a:extLst>
              <a:ext uri="{FF2B5EF4-FFF2-40B4-BE49-F238E27FC236}">
                <a16:creationId xmlns:a16="http://schemas.microsoft.com/office/drawing/2014/main" id="{61651759-299E-4F87-9EAB-F631D86F0800}"/>
              </a:ext>
            </a:extLst>
          </p:cNvPr>
          <p:cNvSpPr>
            <a:spLocks noGrp="1"/>
          </p:cNvSpPr>
          <p:nvPr>
            <p:ph sz="quarter" idx="11"/>
          </p:nvPr>
        </p:nvSpPr>
        <p:spPr>
          <a:xfrm>
            <a:off x="838200" y="2177935"/>
            <a:ext cx="10515599" cy="41491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5A372F20-D52C-4BFA-900C-8DD82E435308}"/>
              </a:ext>
            </a:extLst>
          </p:cNvPr>
          <p:cNvSpPr>
            <a:spLocks noGrp="1"/>
          </p:cNvSpPr>
          <p:nvPr>
            <p:ph type="body" sz="quarter" idx="12"/>
          </p:nvPr>
        </p:nvSpPr>
        <p:spPr>
          <a:xfrm>
            <a:off x="838200" y="1690688"/>
            <a:ext cx="10515598" cy="460866"/>
          </a:xfrm>
        </p:spPr>
        <p:txBody>
          <a:bodyPr>
            <a:noAutofit/>
          </a:bodyPr>
          <a:lstStyle>
            <a:lvl1pPr marL="228600" indent="-228600">
              <a:buFont typeface="Wingdings" panose="05000000000000000000" pitchFamily="2" charset="2"/>
              <a:buChar char=""/>
              <a:defRPr sz="1800"/>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3402138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C3B76E0-F320-4543-A314-043E2CBBCBF6}"/>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5" name="Title Placeholder 1">
            <a:extLst>
              <a:ext uri="{FF2B5EF4-FFF2-40B4-BE49-F238E27FC236}">
                <a16:creationId xmlns:a16="http://schemas.microsoft.com/office/drawing/2014/main" id="{4571C2A6-2E5D-4330-9203-85859318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7">
            <a:extLst>
              <a:ext uri="{FF2B5EF4-FFF2-40B4-BE49-F238E27FC236}">
                <a16:creationId xmlns:a16="http://schemas.microsoft.com/office/drawing/2014/main" id="{6305FD26-196B-4143-8D68-41A3B563CB1A}"/>
              </a:ext>
            </a:extLst>
          </p:cNvPr>
          <p:cNvSpPr>
            <a:spLocks noGrp="1"/>
          </p:cNvSpPr>
          <p:nvPr>
            <p:ph sz="quarter" idx="10"/>
          </p:nvPr>
        </p:nvSpPr>
        <p:spPr>
          <a:xfrm>
            <a:off x="838201" y="1858294"/>
            <a:ext cx="5120148"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423D6864-9D57-44B2-9E9D-D42172C5576C}"/>
              </a:ext>
            </a:extLst>
          </p:cNvPr>
          <p:cNvSpPr>
            <a:spLocks noGrp="1"/>
          </p:cNvSpPr>
          <p:nvPr>
            <p:ph sz="quarter" idx="11"/>
          </p:nvPr>
        </p:nvSpPr>
        <p:spPr>
          <a:xfrm>
            <a:off x="6233159" y="1858294"/>
            <a:ext cx="5120640"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F753DD7A-DC0B-43BB-A7E2-30E832B4B323}"/>
              </a:ext>
            </a:extLst>
          </p:cNvPr>
          <p:cNvPicPr>
            <a:picLocks noChangeAspect="1"/>
          </p:cNvPicPr>
          <p:nvPr userDrawn="1"/>
        </p:nvPicPr>
        <p:blipFill>
          <a:blip r:embed="rId2"/>
          <a:stretch>
            <a:fillRect/>
          </a:stretch>
        </p:blipFill>
        <p:spPr>
          <a:xfrm>
            <a:off x="9265920" y="805520"/>
            <a:ext cx="2743200" cy="465993"/>
          </a:xfrm>
          <a:prstGeom prst="rect">
            <a:avLst/>
          </a:prstGeom>
        </p:spPr>
      </p:pic>
    </p:spTree>
    <p:extLst>
      <p:ext uri="{BB962C8B-B14F-4D97-AF65-F5344CB8AC3E}">
        <p14:creationId xmlns:p14="http://schemas.microsoft.com/office/powerpoint/2010/main" val="3616940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638D4CEB-FD69-4396-A6BA-C655570DDF1E}"/>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3" name="Title 1">
            <a:extLst>
              <a:ext uri="{FF2B5EF4-FFF2-40B4-BE49-F238E27FC236}">
                <a16:creationId xmlns:a16="http://schemas.microsoft.com/office/drawing/2014/main" id="{3B63FC83-D40D-4EB3-BCAB-23F670C2C66E}"/>
              </a:ext>
            </a:extLst>
          </p:cNvPr>
          <p:cNvSpPr>
            <a:spLocks noGrp="1"/>
          </p:cNvSpPr>
          <p:nvPr>
            <p:ph type="title"/>
          </p:nvPr>
        </p:nvSpPr>
        <p:spPr>
          <a:xfrm>
            <a:off x="838200" y="3152001"/>
            <a:ext cx="10515600" cy="553998"/>
          </a:xfrm>
        </p:spPr>
        <p:txBody>
          <a:bodyPr wrap="square" lIns="0" tIns="0" rIns="0" bIns="0" anchor="t">
            <a:spAutoFit/>
          </a:bodyPr>
          <a:lstStyle>
            <a:lvl1pPr algn="ctr">
              <a:defRPr sz="4000" cap="all" baseline="0">
                <a:solidFill>
                  <a:schemeClr val="tx1">
                    <a:lumMod val="75000"/>
                    <a:lumOff val="25000"/>
                  </a:schemeClr>
                </a:solidFill>
              </a:defRPr>
            </a:lvl1pPr>
          </a:lstStyle>
          <a:p>
            <a:r>
              <a:rPr lang="en-US" dirty="0"/>
              <a:t>Click to edit Master title style</a:t>
            </a:r>
          </a:p>
        </p:txBody>
      </p:sp>
      <p:pic>
        <p:nvPicPr>
          <p:cNvPr id="5" name="Picture 4">
            <a:extLst>
              <a:ext uri="{FF2B5EF4-FFF2-40B4-BE49-F238E27FC236}">
                <a16:creationId xmlns:a16="http://schemas.microsoft.com/office/drawing/2014/main" id="{8FE55F5D-0DC5-4475-8E1F-94C145F9F710}"/>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3119130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AF493024-C769-4FDF-A059-D11C858CBE67}"/>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pic>
        <p:nvPicPr>
          <p:cNvPr id="4" name="Picture 3">
            <a:extLst>
              <a:ext uri="{FF2B5EF4-FFF2-40B4-BE49-F238E27FC236}">
                <a16:creationId xmlns:a16="http://schemas.microsoft.com/office/drawing/2014/main" id="{3A403A7E-2049-4512-8649-E632C5246A65}"/>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1063432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6353-E8F9-441E-8283-E42B7C260EE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E3B8B8-1924-4C24-A8B1-6C4B5136D15C}"/>
              </a:ext>
            </a:extLst>
          </p:cNvPr>
          <p:cNvSpPr>
            <a:spLocks noGrp="1"/>
          </p:cNvSpPr>
          <p:nvPr>
            <p:ph type="sldNum" sz="quarter" idx="10"/>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99739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6" name="map" descr="Map of North America">
            <a:extLst>
              <a:ext uri="{FF2B5EF4-FFF2-40B4-BE49-F238E27FC236}">
                <a16:creationId xmlns:a16="http://schemas.microsoft.com/office/drawing/2014/main" id="{3B5B12E9-B8CD-4B3E-A443-837BA35F9D1D}"/>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a:p>
        </p:txBody>
      </p:sp>
      <p:sp>
        <p:nvSpPr>
          <p:cNvPr id="3" name="Slide Number Placeholder 4">
            <a:extLst>
              <a:ext uri="{FF2B5EF4-FFF2-40B4-BE49-F238E27FC236}">
                <a16:creationId xmlns:a16="http://schemas.microsoft.com/office/drawing/2014/main" id="{AF493024-C769-4FDF-A059-D11C858CBE67}"/>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pic>
        <p:nvPicPr>
          <p:cNvPr id="7" name="Picture 6">
            <a:extLst>
              <a:ext uri="{FF2B5EF4-FFF2-40B4-BE49-F238E27FC236}">
                <a16:creationId xmlns:a16="http://schemas.microsoft.com/office/drawing/2014/main" id="{CC778E25-5C11-4D46-889E-36342A4B784C}"/>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3149640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6E36CC24-39C6-458F-BD13-EA8A32E4EADF}"/>
              </a:ext>
            </a:extLst>
          </p:cNvPr>
          <p:cNvSpPr/>
          <p:nvPr/>
        </p:nvSpPr>
        <p:spPr>
          <a:xfrm>
            <a:off x="0" y="6419800"/>
            <a:ext cx="1026318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D13D02-DAEA-4A5E-9C44-6EAB87B6B344}"/>
              </a:ext>
            </a:extLst>
          </p:cNvPr>
          <p:cNvSpPr/>
          <p:nvPr/>
        </p:nvSpPr>
        <p:spPr>
          <a:xfrm>
            <a:off x="11824884" y="6419800"/>
            <a:ext cx="367116"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sign&#10;&#10;Description generated with high confidence">
            <a:extLst>
              <a:ext uri="{FF2B5EF4-FFF2-40B4-BE49-F238E27FC236}">
                <a16:creationId xmlns:a16="http://schemas.microsoft.com/office/drawing/2014/main" id="{4325B3D1-6483-4097-B51A-50E2B95CDB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69486" y="6328360"/>
            <a:ext cx="549100" cy="548640"/>
          </a:xfrm>
          <a:prstGeom prst="rect">
            <a:avLst/>
          </a:prstGeom>
        </p:spPr>
      </p:pic>
      <p:sp>
        <p:nvSpPr>
          <p:cNvPr id="13" name="Slide Number Placeholder 4">
            <a:extLst>
              <a:ext uri="{FF2B5EF4-FFF2-40B4-BE49-F238E27FC236}">
                <a16:creationId xmlns:a16="http://schemas.microsoft.com/office/drawing/2014/main" id="{CBA16ED7-719D-4676-887A-57FEB640698F}"/>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sp>
        <p:nvSpPr>
          <p:cNvPr id="4" name="Rectangle 3">
            <a:extLst>
              <a:ext uri="{FF2B5EF4-FFF2-40B4-BE49-F238E27FC236}">
                <a16:creationId xmlns:a16="http://schemas.microsoft.com/office/drawing/2014/main" id="{6E685D0F-4ABD-4469-A80E-51B057EA058C}"/>
              </a:ext>
            </a:extLst>
          </p:cNvPr>
          <p:cNvSpPr/>
          <p:nvPr userDrawn="1"/>
        </p:nvSpPr>
        <p:spPr>
          <a:xfrm>
            <a:off x="0" y="6455666"/>
            <a:ext cx="2771913" cy="261610"/>
          </a:xfrm>
          <a:prstGeom prst="rect">
            <a:avLst/>
          </a:prstGeom>
        </p:spPr>
        <p:txBody>
          <a:bodyPr wrap="none">
            <a:spAutoFit/>
          </a:bodyPr>
          <a:lstStyle/>
          <a:p>
            <a:pPr>
              <a:defRPr/>
            </a:pPr>
            <a:r>
              <a:rPr lang="en-US" sz="1100" dirty="0">
                <a:solidFill>
                  <a:schemeClr val="bg1"/>
                </a:solidFill>
              </a:rPr>
              <a:t>Big Data Architecture &amp; Governance  - 2022</a:t>
            </a:r>
          </a:p>
        </p:txBody>
      </p:sp>
    </p:spTree>
    <p:extLst>
      <p:ext uri="{BB962C8B-B14F-4D97-AF65-F5344CB8AC3E}">
        <p14:creationId xmlns:p14="http://schemas.microsoft.com/office/powerpoint/2010/main" val="761353922"/>
      </p:ext>
    </p:extLst>
  </p:cSld>
  <p:clrMap bg1="lt1" tx1="dk1" bg2="lt2" tx2="dk2" accent1="accent1" accent2="accent2" accent3="accent3" accent4="accent4" accent5="accent5" accent6="accent6" hlink="hlink" folHlink="folHlink"/>
  <p:sldLayoutIdLst>
    <p:sldLayoutId id="2147483682" r:id="rId1"/>
    <p:sldLayoutId id="2147483700" r:id="rId2"/>
    <p:sldLayoutId id="2147483686" r:id="rId3"/>
    <p:sldLayoutId id="2147483701" r:id="rId4"/>
    <p:sldLayoutId id="2147483683" r:id="rId5"/>
    <p:sldLayoutId id="2147483684" r:id="rId6"/>
    <p:sldLayoutId id="2147483685" r:id="rId7"/>
    <p:sldLayoutId id="2147483702" r:id="rId8"/>
    <p:sldLayoutId id="2147483699" r:id="rId9"/>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000" b="0" kern="1200">
          <a:solidFill>
            <a:schemeClr val="tx1"/>
          </a:solidFill>
          <a:latin typeface="Rockwell" panose="02060603020205020403" pitchFamily="18" charset="0"/>
          <a:ea typeface="Roboto" panose="02000000000000000000" pitchFamily="2" charset="0"/>
          <a:cs typeface="Raav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code/yanivaknin/introducing-faf-datasets/data?scriptVersionId=100892524"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code/yanivaknin/introducing-faf-datasets/data?scriptVersionId=100892524"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hyperlink" Target="http://localhost:8889/notebooks/OneDrive%20-%20Northeastern%20University/Big%20data%20governance%20ref/Course%20material%20Sanika/data%20files/Data%20Wrangling%20and%20Cleaning.ipynb"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3F55D-047D-45DE-BBFC-7EC44D2B6AF0}"/>
              </a:ext>
            </a:extLst>
          </p:cNvPr>
          <p:cNvSpPr>
            <a:spLocks noGrp="1"/>
          </p:cNvSpPr>
          <p:nvPr>
            <p:ph type="ctrTitle"/>
          </p:nvPr>
        </p:nvSpPr>
        <p:spPr/>
        <p:txBody>
          <a:bodyPr/>
          <a:lstStyle/>
          <a:p>
            <a:r>
              <a:rPr lang="en-US" dirty="0"/>
              <a:t>Big Data Architecture and Governance</a:t>
            </a:r>
          </a:p>
        </p:txBody>
      </p:sp>
      <p:sp>
        <p:nvSpPr>
          <p:cNvPr id="3" name="Subtitle 2">
            <a:extLst>
              <a:ext uri="{FF2B5EF4-FFF2-40B4-BE49-F238E27FC236}">
                <a16:creationId xmlns:a16="http://schemas.microsoft.com/office/drawing/2014/main" id="{0C5C01F6-07D4-4756-B831-8EDF485A9AF9}"/>
              </a:ext>
            </a:extLst>
          </p:cNvPr>
          <p:cNvSpPr>
            <a:spLocks noGrp="1"/>
          </p:cNvSpPr>
          <p:nvPr>
            <p:ph type="subTitle" idx="1"/>
          </p:nvPr>
        </p:nvSpPr>
        <p:spPr/>
        <p:txBody>
          <a:bodyPr>
            <a:normAutofit fontScale="85000" lnSpcReduction="20000"/>
          </a:bodyPr>
          <a:lstStyle/>
          <a:p>
            <a:endParaRPr lang="en-US" dirty="0"/>
          </a:p>
          <a:p>
            <a:r>
              <a:rPr lang="en-US" dirty="0"/>
              <a:t>Group Project | FAF Game Analysis</a:t>
            </a:r>
          </a:p>
          <a:p>
            <a:r>
              <a:rPr lang="en-US" sz="2000" dirty="0"/>
              <a:t>Sanika Saraff</a:t>
            </a:r>
          </a:p>
          <a:p>
            <a:r>
              <a:rPr lang="en-US" sz="2000" dirty="0"/>
              <a:t>Trupti Raut</a:t>
            </a:r>
          </a:p>
          <a:p>
            <a:r>
              <a:rPr lang="en-US" sz="2000" dirty="0"/>
              <a:t>Shiva Shankar Ananthula</a:t>
            </a:r>
          </a:p>
        </p:txBody>
      </p:sp>
    </p:spTree>
    <p:extLst>
      <p:ext uri="{BB962C8B-B14F-4D97-AF65-F5344CB8AC3E}">
        <p14:creationId xmlns:p14="http://schemas.microsoft.com/office/powerpoint/2010/main" val="3751046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3C01-A533-644F-D832-57555EBE2CD0}"/>
              </a:ext>
            </a:extLst>
          </p:cNvPr>
          <p:cNvSpPr>
            <a:spLocks noGrp="1"/>
          </p:cNvSpPr>
          <p:nvPr>
            <p:ph type="title"/>
          </p:nvPr>
        </p:nvSpPr>
        <p:spPr/>
        <p:txBody>
          <a:bodyPr/>
          <a:lstStyle/>
          <a:p>
            <a:r>
              <a:rPr lang="en-US" dirty="0"/>
              <a:t>Data Cleansing/Wrangling.</a:t>
            </a:r>
          </a:p>
        </p:txBody>
      </p:sp>
      <p:sp>
        <p:nvSpPr>
          <p:cNvPr id="3" name="Content Placeholder 2">
            <a:extLst>
              <a:ext uri="{FF2B5EF4-FFF2-40B4-BE49-F238E27FC236}">
                <a16:creationId xmlns:a16="http://schemas.microsoft.com/office/drawing/2014/main" id="{D322DCFF-661B-6EC0-51AE-73CCBD76F428}"/>
              </a:ext>
            </a:extLst>
          </p:cNvPr>
          <p:cNvSpPr>
            <a:spLocks noGrp="1"/>
          </p:cNvSpPr>
          <p:nvPr>
            <p:ph sz="quarter" idx="10"/>
          </p:nvPr>
        </p:nvSpPr>
        <p:spPr>
          <a:xfrm>
            <a:off x="838200" y="1465263"/>
            <a:ext cx="10523620" cy="4861792"/>
          </a:xfrm>
        </p:spPr>
        <p:txBody>
          <a:bodyPr vert="horz" lIns="91440" tIns="45720" rIns="91440" bIns="45720" rtlCol="0" anchor="t">
            <a:normAutofit/>
          </a:bodyPr>
          <a:lstStyle/>
          <a:p>
            <a:r>
              <a:rPr lang="en-US" dirty="0">
                <a:latin typeface="Roboto"/>
                <a:ea typeface="Roboto"/>
              </a:rPr>
              <a:t>First step was to find whether the datasets have any null values and their count to handle these. These nulls were handled by assigning a standard value decided by the team.</a:t>
            </a:r>
            <a:endParaRPr lang="en-US" dirty="0"/>
          </a:p>
          <a:p>
            <a:endParaRPr lang="en-US" dirty="0"/>
          </a:p>
          <a:p>
            <a:endParaRPr lang="en-US" dirty="0"/>
          </a:p>
        </p:txBody>
      </p:sp>
      <p:pic>
        <p:nvPicPr>
          <p:cNvPr id="4" name="Picture 4" descr="A picture containing text&#10;&#10;Description automatically generated">
            <a:extLst>
              <a:ext uri="{FF2B5EF4-FFF2-40B4-BE49-F238E27FC236}">
                <a16:creationId xmlns:a16="http://schemas.microsoft.com/office/drawing/2014/main" id="{1B6D4B96-3B12-A87C-72E2-D26DCB0A7F04}"/>
              </a:ext>
            </a:extLst>
          </p:cNvPr>
          <p:cNvPicPr>
            <a:picLocks noChangeAspect="1"/>
          </p:cNvPicPr>
          <p:nvPr/>
        </p:nvPicPr>
        <p:blipFill>
          <a:blip r:embed="rId2"/>
          <a:stretch>
            <a:fillRect/>
          </a:stretch>
        </p:blipFill>
        <p:spPr>
          <a:xfrm>
            <a:off x="409073" y="3039819"/>
            <a:ext cx="2743200" cy="3072384"/>
          </a:xfrm>
          <a:prstGeom prst="rect">
            <a:avLst/>
          </a:prstGeom>
        </p:spPr>
      </p:pic>
      <p:pic>
        <p:nvPicPr>
          <p:cNvPr id="5" name="Picture 5">
            <a:extLst>
              <a:ext uri="{FF2B5EF4-FFF2-40B4-BE49-F238E27FC236}">
                <a16:creationId xmlns:a16="http://schemas.microsoft.com/office/drawing/2014/main" id="{1030D773-45DF-DFD1-BF2B-704B97CE38DE}"/>
              </a:ext>
            </a:extLst>
          </p:cNvPr>
          <p:cNvPicPr>
            <a:picLocks noChangeAspect="1"/>
          </p:cNvPicPr>
          <p:nvPr/>
        </p:nvPicPr>
        <p:blipFill>
          <a:blip r:embed="rId3"/>
          <a:stretch>
            <a:fillRect/>
          </a:stretch>
        </p:blipFill>
        <p:spPr>
          <a:xfrm>
            <a:off x="8848982" y="2414338"/>
            <a:ext cx="2691551" cy="3866147"/>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B4A48450-CAAA-476E-4728-5BCA87AC8B95}"/>
              </a:ext>
            </a:extLst>
          </p:cNvPr>
          <p:cNvPicPr>
            <a:picLocks noChangeAspect="1"/>
          </p:cNvPicPr>
          <p:nvPr/>
        </p:nvPicPr>
        <p:blipFill>
          <a:blip r:embed="rId4"/>
          <a:stretch>
            <a:fillRect/>
          </a:stretch>
        </p:blipFill>
        <p:spPr>
          <a:xfrm>
            <a:off x="3352802" y="2674057"/>
            <a:ext cx="5117429" cy="3603380"/>
          </a:xfrm>
          <a:prstGeom prst="rect">
            <a:avLst/>
          </a:prstGeom>
        </p:spPr>
      </p:pic>
    </p:spTree>
    <p:extLst>
      <p:ext uri="{BB962C8B-B14F-4D97-AF65-F5344CB8AC3E}">
        <p14:creationId xmlns:p14="http://schemas.microsoft.com/office/powerpoint/2010/main" val="2481214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3C01-A533-644F-D832-57555EBE2CD0}"/>
              </a:ext>
            </a:extLst>
          </p:cNvPr>
          <p:cNvSpPr>
            <a:spLocks noGrp="1"/>
          </p:cNvSpPr>
          <p:nvPr>
            <p:ph type="title"/>
          </p:nvPr>
        </p:nvSpPr>
        <p:spPr/>
        <p:txBody>
          <a:bodyPr/>
          <a:lstStyle/>
          <a:p>
            <a:r>
              <a:rPr lang="en-US" dirty="0"/>
              <a:t>Data Cleansing/Wrangling.</a:t>
            </a:r>
          </a:p>
        </p:txBody>
      </p:sp>
      <p:sp>
        <p:nvSpPr>
          <p:cNvPr id="3" name="Content Placeholder 2">
            <a:extLst>
              <a:ext uri="{FF2B5EF4-FFF2-40B4-BE49-F238E27FC236}">
                <a16:creationId xmlns:a16="http://schemas.microsoft.com/office/drawing/2014/main" id="{D322DCFF-661B-6EC0-51AE-73CCBD76F428}"/>
              </a:ext>
            </a:extLst>
          </p:cNvPr>
          <p:cNvSpPr>
            <a:spLocks noGrp="1"/>
          </p:cNvSpPr>
          <p:nvPr>
            <p:ph sz="quarter" idx="10"/>
          </p:nvPr>
        </p:nvSpPr>
        <p:spPr>
          <a:xfrm>
            <a:off x="838200" y="1465263"/>
            <a:ext cx="10523620" cy="4861792"/>
          </a:xfrm>
        </p:spPr>
        <p:txBody>
          <a:bodyPr vert="horz" lIns="91440" tIns="45720" rIns="91440" bIns="45720" rtlCol="0" anchor="t">
            <a:normAutofit/>
          </a:bodyPr>
          <a:lstStyle/>
          <a:p>
            <a:r>
              <a:rPr lang="en-US" dirty="0">
                <a:latin typeface="Roboto"/>
                <a:ea typeface="Roboto"/>
              </a:rPr>
              <a:t>Next, we renamed the columns in all the datasets to get a standard column name throughout datasets.</a:t>
            </a:r>
            <a:endParaRPr lang="en-US" dirty="0"/>
          </a:p>
          <a:p>
            <a:endParaRPr lang="en-US" dirty="0"/>
          </a:p>
          <a:p>
            <a:endParaRPr lang="en-US" dirty="0"/>
          </a:p>
          <a:p>
            <a:endParaRPr lang="en-US" dirty="0">
              <a:latin typeface="Roboto"/>
              <a:ea typeface="Roboto"/>
            </a:endParaRPr>
          </a:p>
          <a:p>
            <a:r>
              <a:rPr lang="en-US">
                <a:latin typeface="Roboto"/>
                <a:ea typeface="Roboto"/>
              </a:rPr>
              <a:t>Columns which were not used for analysis were dropped.</a:t>
            </a:r>
          </a:p>
          <a:p>
            <a:endParaRPr lang="en-US" dirty="0"/>
          </a:p>
        </p:txBody>
      </p:sp>
      <p:pic>
        <p:nvPicPr>
          <p:cNvPr id="7" name="Picture 7" descr="A picture containing graphical user interface&#10;&#10;Description automatically generated">
            <a:extLst>
              <a:ext uri="{FF2B5EF4-FFF2-40B4-BE49-F238E27FC236}">
                <a16:creationId xmlns:a16="http://schemas.microsoft.com/office/drawing/2014/main" id="{ACD88E66-AB8D-B4A6-AB36-256698A14740}"/>
              </a:ext>
            </a:extLst>
          </p:cNvPr>
          <p:cNvPicPr>
            <a:picLocks noChangeAspect="1"/>
          </p:cNvPicPr>
          <p:nvPr/>
        </p:nvPicPr>
        <p:blipFill>
          <a:blip r:embed="rId2"/>
          <a:stretch>
            <a:fillRect/>
          </a:stretch>
        </p:blipFill>
        <p:spPr>
          <a:xfrm>
            <a:off x="569495" y="2614842"/>
            <a:ext cx="11044989" cy="866317"/>
          </a:xfrm>
          <a:prstGeom prst="rect">
            <a:avLst/>
          </a:prstGeom>
        </p:spPr>
      </p:pic>
      <p:pic>
        <p:nvPicPr>
          <p:cNvPr id="8" name="Picture 8" descr="A picture containing graphical user interface&#10;&#10;Description automatically generated">
            <a:extLst>
              <a:ext uri="{FF2B5EF4-FFF2-40B4-BE49-F238E27FC236}">
                <a16:creationId xmlns:a16="http://schemas.microsoft.com/office/drawing/2014/main" id="{01A389C9-0D14-3A79-7CCC-38B7541B6A2E}"/>
              </a:ext>
            </a:extLst>
          </p:cNvPr>
          <p:cNvPicPr>
            <a:picLocks noChangeAspect="1"/>
          </p:cNvPicPr>
          <p:nvPr/>
        </p:nvPicPr>
        <p:blipFill>
          <a:blip r:embed="rId3"/>
          <a:stretch>
            <a:fillRect/>
          </a:stretch>
        </p:blipFill>
        <p:spPr>
          <a:xfrm>
            <a:off x="441157" y="4704275"/>
            <a:ext cx="11478126" cy="874440"/>
          </a:xfrm>
          <a:prstGeom prst="rect">
            <a:avLst/>
          </a:prstGeom>
        </p:spPr>
      </p:pic>
    </p:spTree>
    <p:extLst>
      <p:ext uri="{BB962C8B-B14F-4D97-AF65-F5344CB8AC3E}">
        <p14:creationId xmlns:p14="http://schemas.microsoft.com/office/powerpoint/2010/main" val="36715420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3C01-A533-644F-D832-57555EBE2CD0}"/>
              </a:ext>
            </a:extLst>
          </p:cNvPr>
          <p:cNvSpPr>
            <a:spLocks noGrp="1"/>
          </p:cNvSpPr>
          <p:nvPr>
            <p:ph type="title"/>
          </p:nvPr>
        </p:nvSpPr>
        <p:spPr/>
        <p:txBody>
          <a:bodyPr/>
          <a:lstStyle/>
          <a:p>
            <a:r>
              <a:rPr lang="en-US" dirty="0"/>
              <a:t>Data Cleansing/Wrangling.</a:t>
            </a:r>
          </a:p>
        </p:txBody>
      </p:sp>
      <p:sp>
        <p:nvSpPr>
          <p:cNvPr id="3" name="Content Placeholder 2">
            <a:extLst>
              <a:ext uri="{FF2B5EF4-FFF2-40B4-BE49-F238E27FC236}">
                <a16:creationId xmlns:a16="http://schemas.microsoft.com/office/drawing/2014/main" id="{D322DCFF-661B-6EC0-51AE-73CCBD76F428}"/>
              </a:ext>
            </a:extLst>
          </p:cNvPr>
          <p:cNvSpPr>
            <a:spLocks noGrp="1"/>
          </p:cNvSpPr>
          <p:nvPr>
            <p:ph sz="quarter" idx="10"/>
          </p:nvPr>
        </p:nvSpPr>
        <p:spPr>
          <a:xfrm>
            <a:off x="838200" y="1465263"/>
            <a:ext cx="10523620" cy="4861792"/>
          </a:xfrm>
        </p:spPr>
        <p:txBody>
          <a:bodyPr vert="horz" lIns="91440" tIns="45720" rIns="91440" bIns="45720" rtlCol="0" anchor="t">
            <a:normAutofit/>
          </a:bodyPr>
          <a:lstStyle/>
          <a:p>
            <a:r>
              <a:rPr lang="en-US">
                <a:latin typeface="Roboto"/>
                <a:ea typeface="Roboto"/>
              </a:rPr>
              <a:t>3 datasets which had similar format with different start dates were combined into one dataframe. The combined records for these three datasets before loading matched the records after loading</a:t>
            </a:r>
          </a:p>
          <a:p>
            <a:endParaRPr lang="en-US" dirty="0"/>
          </a:p>
        </p:txBody>
      </p:sp>
      <p:pic>
        <p:nvPicPr>
          <p:cNvPr id="4" name="Picture 4" descr="Graphical user interface, text, application, email&#10;&#10;Description automatically generated">
            <a:extLst>
              <a:ext uri="{FF2B5EF4-FFF2-40B4-BE49-F238E27FC236}">
                <a16:creationId xmlns:a16="http://schemas.microsoft.com/office/drawing/2014/main" id="{73790912-8B73-9AC7-65BE-E29EA6FF3448}"/>
              </a:ext>
            </a:extLst>
          </p:cNvPr>
          <p:cNvPicPr>
            <a:picLocks noChangeAspect="1"/>
          </p:cNvPicPr>
          <p:nvPr/>
        </p:nvPicPr>
        <p:blipFill>
          <a:blip r:embed="rId2"/>
          <a:stretch>
            <a:fillRect/>
          </a:stretch>
        </p:blipFill>
        <p:spPr>
          <a:xfrm>
            <a:off x="1010653" y="3327426"/>
            <a:ext cx="10595811" cy="1831420"/>
          </a:xfrm>
          <a:prstGeom prst="rect">
            <a:avLst/>
          </a:prstGeom>
        </p:spPr>
      </p:pic>
    </p:spTree>
    <p:extLst>
      <p:ext uri="{BB962C8B-B14F-4D97-AF65-F5344CB8AC3E}">
        <p14:creationId xmlns:p14="http://schemas.microsoft.com/office/powerpoint/2010/main" val="26907100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3C01-A533-644F-D832-57555EBE2CD0}"/>
              </a:ext>
            </a:extLst>
          </p:cNvPr>
          <p:cNvSpPr>
            <a:spLocks noGrp="1"/>
          </p:cNvSpPr>
          <p:nvPr>
            <p:ph type="title"/>
          </p:nvPr>
        </p:nvSpPr>
        <p:spPr/>
        <p:txBody>
          <a:bodyPr/>
          <a:lstStyle/>
          <a:p>
            <a:r>
              <a:rPr lang="en-US" dirty="0"/>
              <a:t>Data Cleansing/Wrangling.</a:t>
            </a:r>
          </a:p>
        </p:txBody>
      </p:sp>
      <p:sp>
        <p:nvSpPr>
          <p:cNvPr id="3" name="Content Placeholder 2">
            <a:extLst>
              <a:ext uri="{FF2B5EF4-FFF2-40B4-BE49-F238E27FC236}">
                <a16:creationId xmlns:a16="http://schemas.microsoft.com/office/drawing/2014/main" id="{D322DCFF-661B-6EC0-51AE-73CCBD76F428}"/>
              </a:ext>
            </a:extLst>
          </p:cNvPr>
          <p:cNvSpPr>
            <a:spLocks noGrp="1"/>
          </p:cNvSpPr>
          <p:nvPr>
            <p:ph sz="quarter" idx="10"/>
          </p:nvPr>
        </p:nvSpPr>
        <p:spPr>
          <a:xfrm>
            <a:off x="838200" y="1465263"/>
            <a:ext cx="10523620" cy="4861792"/>
          </a:xfrm>
        </p:spPr>
        <p:txBody>
          <a:bodyPr vert="horz" lIns="91440" tIns="45720" rIns="91440" bIns="45720" rtlCol="0" anchor="t">
            <a:normAutofit/>
          </a:bodyPr>
          <a:lstStyle/>
          <a:p>
            <a:r>
              <a:rPr lang="en-US">
                <a:latin typeface="Roboto"/>
                <a:ea typeface="Roboto"/>
              </a:rPr>
              <a:t>IssueAPM column which had values from range 6.565920523 × 10-6 to 252 were divided equally into categories and a different categorical column for created for this field.</a:t>
            </a:r>
            <a:endParaRPr lang="en-US" dirty="0">
              <a:latin typeface="Roboto"/>
              <a:ea typeface="Roboto"/>
            </a:endParaRPr>
          </a:p>
          <a:p>
            <a:endParaRPr lang="en-US" baseline="30000"/>
          </a:p>
        </p:txBody>
      </p:sp>
      <p:pic>
        <p:nvPicPr>
          <p:cNvPr id="5" name="Picture 5" descr="Graphical user interface, text, application&#10;&#10;Description automatically generated">
            <a:extLst>
              <a:ext uri="{FF2B5EF4-FFF2-40B4-BE49-F238E27FC236}">
                <a16:creationId xmlns:a16="http://schemas.microsoft.com/office/drawing/2014/main" id="{1A864255-130A-C978-B1BF-11FE4C960448}"/>
              </a:ext>
            </a:extLst>
          </p:cNvPr>
          <p:cNvPicPr>
            <a:picLocks noChangeAspect="1"/>
          </p:cNvPicPr>
          <p:nvPr/>
        </p:nvPicPr>
        <p:blipFill>
          <a:blip r:embed="rId2"/>
          <a:stretch>
            <a:fillRect/>
          </a:stretch>
        </p:blipFill>
        <p:spPr>
          <a:xfrm>
            <a:off x="168442" y="2969778"/>
            <a:ext cx="11726779" cy="1102931"/>
          </a:xfrm>
          <a:prstGeom prst="rect">
            <a:avLst/>
          </a:prstGeom>
        </p:spPr>
      </p:pic>
      <p:pic>
        <p:nvPicPr>
          <p:cNvPr id="6" name="Picture 6" descr="Table&#10;&#10;Description automatically generated">
            <a:extLst>
              <a:ext uri="{FF2B5EF4-FFF2-40B4-BE49-F238E27FC236}">
                <a16:creationId xmlns:a16="http://schemas.microsoft.com/office/drawing/2014/main" id="{E580DA21-6700-BF24-15ED-9107F6390AD5}"/>
              </a:ext>
            </a:extLst>
          </p:cNvPr>
          <p:cNvPicPr>
            <a:picLocks noChangeAspect="1"/>
          </p:cNvPicPr>
          <p:nvPr/>
        </p:nvPicPr>
        <p:blipFill>
          <a:blip r:embed="rId3"/>
          <a:stretch>
            <a:fillRect/>
          </a:stretch>
        </p:blipFill>
        <p:spPr>
          <a:xfrm>
            <a:off x="3761873" y="4124420"/>
            <a:ext cx="4692315" cy="2282801"/>
          </a:xfrm>
          <a:prstGeom prst="rect">
            <a:avLst/>
          </a:prstGeom>
        </p:spPr>
      </p:pic>
    </p:spTree>
    <p:extLst>
      <p:ext uri="{BB962C8B-B14F-4D97-AF65-F5344CB8AC3E}">
        <p14:creationId xmlns:p14="http://schemas.microsoft.com/office/powerpoint/2010/main" val="16099024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radar chart&#10;&#10;Description automatically generated">
            <a:extLst>
              <a:ext uri="{FF2B5EF4-FFF2-40B4-BE49-F238E27FC236}">
                <a16:creationId xmlns:a16="http://schemas.microsoft.com/office/drawing/2014/main" id="{94BF561E-FF90-6AD8-C7B1-E2F7A9207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380" y="823496"/>
            <a:ext cx="9604541" cy="5368373"/>
          </a:xfrm>
          <a:prstGeom prst="rect">
            <a:avLst/>
          </a:prstGeom>
          <a:noFill/>
        </p:spPr>
      </p:pic>
      <p:sp>
        <p:nvSpPr>
          <p:cNvPr id="3" name="TextBox 2">
            <a:extLst>
              <a:ext uri="{FF2B5EF4-FFF2-40B4-BE49-F238E27FC236}">
                <a16:creationId xmlns:a16="http://schemas.microsoft.com/office/drawing/2014/main" id="{8FB9E867-07F8-F4E6-7EE0-174CC5CE162E}"/>
              </a:ext>
            </a:extLst>
          </p:cNvPr>
          <p:cNvSpPr txBox="1"/>
          <p:nvPr/>
        </p:nvSpPr>
        <p:spPr>
          <a:xfrm>
            <a:off x="1081952" y="161925"/>
            <a:ext cx="9396936" cy="707886"/>
          </a:xfrm>
          <a:prstGeom prst="rect">
            <a:avLst/>
          </a:prstGeom>
          <a:noFill/>
        </p:spPr>
        <p:txBody>
          <a:bodyPr wrap="square" lIns="91440" tIns="45720" rIns="91440" bIns="45720" rtlCol="0" anchor="t">
            <a:spAutoFit/>
          </a:bodyPr>
          <a:lstStyle/>
          <a:p>
            <a:r>
              <a:rPr lang="en-US" sz="4000">
                <a:latin typeface="Rockwell"/>
                <a:ea typeface="Roboto"/>
                <a:cs typeface="Raavi"/>
              </a:rPr>
              <a:t>Graph Database Design:</a:t>
            </a:r>
          </a:p>
        </p:txBody>
      </p:sp>
    </p:spTree>
    <p:extLst>
      <p:ext uri="{BB962C8B-B14F-4D97-AF65-F5344CB8AC3E}">
        <p14:creationId xmlns:p14="http://schemas.microsoft.com/office/powerpoint/2010/main" val="2084337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245E-AA6F-89C4-BDDB-5D75D0D68636}"/>
              </a:ext>
            </a:extLst>
          </p:cNvPr>
          <p:cNvSpPr>
            <a:spLocks noGrp="1"/>
          </p:cNvSpPr>
          <p:nvPr>
            <p:ph type="title"/>
          </p:nvPr>
        </p:nvSpPr>
        <p:spPr>
          <a:xfrm>
            <a:off x="830179" y="124493"/>
            <a:ext cx="10515600" cy="1325563"/>
          </a:xfrm>
        </p:spPr>
        <p:txBody>
          <a:bodyPr/>
          <a:lstStyle/>
          <a:p>
            <a:r>
              <a:rPr lang="en-US">
                <a:latin typeface="Rockwell"/>
                <a:ea typeface="Roboto"/>
                <a:cs typeface="Raavi"/>
              </a:rPr>
              <a:t>Data Loading in Neo4j</a:t>
            </a:r>
            <a:endParaRPr lang="en-US" dirty="0"/>
          </a:p>
        </p:txBody>
      </p:sp>
      <p:sp>
        <p:nvSpPr>
          <p:cNvPr id="3" name="Content Placeholder 2">
            <a:extLst>
              <a:ext uri="{FF2B5EF4-FFF2-40B4-BE49-F238E27FC236}">
                <a16:creationId xmlns:a16="http://schemas.microsoft.com/office/drawing/2014/main" id="{B4704BB0-30DC-B25E-C0F1-C1BDEC80AFEB}"/>
              </a:ext>
            </a:extLst>
          </p:cNvPr>
          <p:cNvSpPr>
            <a:spLocks noGrp="1"/>
          </p:cNvSpPr>
          <p:nvPr>
            <p:ph sz="quarter" idx="10"/>
          </p:nvPr>
        </p:nvSpPr>
        <p:spPr>
          <a:xfrm>
            <a:off x="565485" y="1572544"/>
            <a:ext cx="5221704" cy="4465754"/>
          </a:xfrm>
        </p:spPr>
        <p:txBody>
          <a:bodyPr vert="horz" lIns="91440" tIns="45720" rIns="91440" bIns="45720" rtlCol="0" anchor="t">
            <a:normAutofit fontScale="85000" lnSpcReduction="20000"/>
          </a:bodyPr>
          <a:lstStyle/>
          <a:p>
            <a:r>
              <a:rPr lang="en-US">
                <a:latin typeface="Roboto"/>
                <a:ea typeface="Roboto"/>
              </a:rPr>
              <a:t>We used Neo4j for loading all the data from the cleaned datasets. Detailed steps are given in the user documentation.</a:t>
            </a:r>
          </a:p>
          <a:p>
            <a:r>
              <a:rPr lang="en-US">
                <a:latin typeface="Roboto"/>
                <a:ea typeface="Roboto"/>
              </a:rPr>
              <a:t>Download and Install Neo4j Graph database</a:t>
            </a:r>
            <a:endParaRPr lang="en-US" dirty="0"/>
          </a:p>
          <a:p>
            <a:r>
              <a:rPr lang="en-US">
                <a:latin typeface="Roboto"/>
                <a:ea typeface="Roboto"/>
              </a:rPr>
              <a:t>Create a new Database in Neo4j named FAF DB</a:t>
            </a:r>
            <a:endParaRPr lang="en-US"/>
          </a:p>
          <a:p>
            <a:r>
              <a:rPr lang="en-US">
                <a:latin typeface="Roboto"/>
                <a:ea typeface="Roboto"/>
              </a:rPr>
              <a:t>Copy the cleaned csv files into the DBMS import folder</a:t>
            </a:r>
            <a:endParaRPr lang="en-US" dirty="0">
              <a:latin typeface="Roboto"/>
              <a:ea typeface="Roboto"/>
            </a:endParaRPr>
          </a:p>
          <a:p>
            <a:r>
              <a:rPr lang="en-US">
                <a:latin typeface="Roboto"/>
                <a:ea typeface="Roboto"/>
              </a:rPr>
              <a:t>Start the database and open the database.</a:t>
            </a:r>
            <a:endParaRPr lang="en-US" dirty="0">
              <a:latin typeface="Roboto"/>
              <a:ea typeface="Roboto"/>
            </a:endParaRPr>
          </a:p>
          <a:p>
            <a:r>
              <a:rPr lang="en-US">
                <a:latin typeface="Roboto"/>
                <a:ea typeface="Roboto"/>
              </a:rPr>
              <a:t>Use the ‘Cypher queries.txt’ data loading script for loading data</a:t>
            </a:r>
            <a:endParaRPr lang="en-US" dirty="0"/>
          </a:p>
          <a:p>
            <a:endParaRPr lang="en-US" dirty="0"/>
          </a:p>
        </p:txBody>
      </p:sp>
      <p:pic>
        <p:nvPicPr>
          <p:cNvPr id="4" name="Picture 4" descr="Graphical user interface, text, application, email&#10;&#10;Description automatically generated">
            <a:extLst>
              <a:ext uri="{FF2B5EF4-FFF2-40B4-BE49-F238E27FC236}">
                <a16:creationId xmlns:a16="http://schemas.microsoft.com/office/drawing/2014/main" id="{92219694-2A4A-9CDB-949B-724F1F51B0C3}"/>
              </a:ext>
            </a:extLst>
          </p:cNvPr>
          <p:cNvPicPr>
            <a:picLocks noChangeAspect="1"/>
          </p:cNvPicPr>
          <p:nvPr/>
        </p:nvPicPr>
        <p:blipFill>
          <a:blip r:embed="rId2"/>
          <a:stretch>
            <a:fillRect/>
          </a:stretch>
        </p:blipFill>
        <p:spPr>
          <a:xfrm>
            <a:off x="5919536" y="1493926"/>
            <a:ext cx="5879431" cy="4728397"/>
          </a:xfrm>
          <a:prstGeom prst="rect">
            <a:avLst/>
          </a:prstGeom>
        </p:spPr>
      </p:pic>
    </p:spTree>
    <p:extLst>
      <p:ext uri="{BB962C8B-B14F-4D97-AF65-F5344CB8AC3E}">
        <p14:creationId xmlns:p14="http://schemas.microsoft.com/office/powerpoint/2010/main" val="2129679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245E-AA6F-89C4-BDDB-5D75D0D68636}"/>
              </a:ext>
            </a:extLst>
          </p:cNvPr>
          <p:cNvSpPr>
            <a:spLocks noGrp="1"/>
          </p:cNvSpPr>
          <p:nvPr>
            <p:ph type="title"/>
          </p:nvPr>
        </p:nvSpPr>
        <p:spPr>
          <a:xfrm>
            <a:off x="830179" y="76367"/>
            <a:ext cx="10515600" cy="1325563"/>
          </a:xfrm>
        </p:spPr>
        <p:txBody>
          <a:bodyPr/>
          <a:lstStyle/>
          <a:p>
            <a:r>
              <a:rPr lang="en-US">
                <a:latin typeface="Rockwell"/>
                <a:ea typeface="Roboto"/>
                <a:cs typeface="Raavi"/>
              </a:rPr>
              <a:t>Data Loading in Neo4j</a:t>
            </a:r>
            <a:endParaRPr lang="en-US" dirty="0"/>
          </a:p>
        </p:txBody>
      </p:sp>
      <p:sp>
        <p:nvSpPr>
          <p:cNvPr id="3" name="Content Placeholder 2">
            <a:extLst>
              <a:ext uri="{FF2B5EF4-FFF2-40B4-BE49-F238E27FC236}">
                <a16:creationId xmlns:a16="http://schemas.microsoft.com/office/drawing/2014/main" id="{B4704BB0-30DC-B25E-C0F1-C1BDEC80AFEB}"/>
              </a:ext>
            </a:extLst>
          </p:cNvPr>
          <p:cNvSpPr>
            <a:spLocks noGrp="1"/>
          </p:cNvSpPr>
          <p:nvPr>
            <p:ph sz="quarter" idx="10"/>
          </p:nvPr>
        </p:nvSpPr>
        <p:spPr>
          <a:xfrm>
            <a:off x="589549" y="3232902"/>
            <a:ext cx="3497178" cy="832218"/>
          </a:xfrm>
        </p:spPr>
        <p:txBody>
          <a:bodyPr vert="horz" lIns="91440" tIns="45720" rIns="91440" bIns="45720" rtlCol="0" anchor="t">
            <a:normAutofit/>
          </a:bodyPr>
          <a:lstStyle/>
          <a:p>
            <a:pPr marL="0" indent="0">
              <a:buNone/>
            </a:pPr>
            <a:r>
              <a:rPr lang="en-US">
                <a:latin typeface="Roboto"/>
                <a:ea typeface="Roboto"/>
              </a:rPr>
              <a:t>Constraints creation</a:t>
            </a:r>
            <a:endParaRPr lang="en-US"/>
          </a:p>
          <a:p>
            <a:endParaRPr lang="en-US" dirty="0"/>
          </a:p>
        </p:txBody>
      </p:sp>
      <p:pic>
        <p:nvPicPr>
          <p:cNvPr id="5" name="Picture 5" descr="Table&#10;&#10;Description automatically generated">
            <a:extLst>
              <a:ext uri="{FF2B5EF4-FFF2-40B4-BE49-F238E27FC236}">
                <a16:creationId xmlns:a16="http://schemas.microsoft.com/office/drawing/2014/main" id="{8FE33509-FAE4-5678-1387-C81EE33C888A}"/>
              </a:ext>
            </a:extLst>
          </p:cNvPr>
          <p:cNvPicPr>
            <a:picLocks noChangeAspect="1"/>
          </p:cNvPicPr>
          <p:nvPr/>
        </p:nvPicPr>
        <p:blipFill>
          <a:blip r:embed="rId2"/>
          <a:stretch>
            <a:fillRect/>
          </a:stretch>
        </p:blipFill>
        <p:spPr>
          <a:xfrm>
            <a:off x="4764506" y="1083205"/>
            <a:ext cx="6809873" cy="5132746"/>
          </a:xfrm>
          <a:prstGeom prst="rect">
            <a:avLst/>
          </a:prstGeom>
        </p:spPr>
      </p:pic>
    </p:spTree>
    <p:extLst>
      <p:ext uri="{BB962C8B-B14F-4D97-AF65-F5344CB8AC3E}">
        <p14:creationId xmlns:p14="http://schemas.microsoft.com/office/powerpoint/2010/main" val="3914156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245E-AA6F-89C4-BDDB-5D75D0D68636}"/>
              </a:ext>
            </a:extLst>
          </p:cNvPr>
          <p:cNvSpPr>
            <a:spLocks noGrp="1"/>
          </p:cNvSpPr>
          <p:nvPr>
            <p:ph type="title"/>
          </p:nvPr>
        </p:nvSpPr>
        <p:spPr>
          <a:xfrm>
            <a:off x="830179" y="76367"/>
            <a:ext cx="10515600" cy="1325563"/>
          </a:xfrm>
        </p:spPr>
        <p:txBody>
          <a:bodyPr/>
          <a:lstStyle/>
          <a:p>
            <a:r>
              <a:rPr lang="en-US">
                <a:latin typeface="Rockwell"/>
                <a:ea typeface="Roboto"/>
                <a:cs typeface="Raavi"/>
              </a:rPr>
              <a:t>Data Loading in Neo4j</a:t>
            </a:r>
            <a:endParaRPr lang="en-US" dirty="0"/>
          </a:p>
        </p:txBody>
      </p:sp>
      <p:sp>
        <p:nvSpPr>
          <p:cNvPr id="3" name="Content Placeholder 2">
            <a:extLst>
              <a:ext uri="{FF2B5EF4-FFF2-40B4-BE49-F238E27FC236}">
                <a16:creationId xmlns:a16="http://schemas.microsoft.com/office/drawing/2014/main" id="{B4704BB0-30DC-B25E-C0F1-C1BDEC80AFEB}"/>
              </a:ext>
            </a:extLst>
          </p:cNvPr>
          <p:cNvSpPr>
            <a:spLocks noGrp="1"/>
          </p:cNvSpPr>
          <p:nvPr>
            <p:ph sz="quarter" idx="10"/>
          </p:nvPr>
        </p:nvSpPr>
        <p:spPr>
          <a:xfrm>
            <a:off x="1295402" y="3160713"/>
            <a:ext cx="3497178" cy="832218"/>
          </a:xfrm>
        </p:spPr>
        <p:txBody>
          <a:bodyPr vert="horz" lIns="91440" tIns="45720" rIns="91440" bIns="45720" rtlCol="0" anchor="t">
            <a:normAutofit/>
          </a:bodyPr>
          <a:lstStyle/>
          <a:p>
            <a:pPr marL="0" indent="0">
              <a:buNone/>
            </a:pPr>
            <a:r>
              <a:rPr lang="en-US">
                <a:latin typeface="Roboto"/>
                <a:ea typeface="Roboto"/>
              </a:rPr>
              <a:t>Node creation</a:t>
            </a:r>
            <a:endParaRPr lang="en-US"/>
          </a:p>
          <a:p>
            <a:endParaRPr lang="en-US" dirty="0"/>
          </a:p>
        </p:txBody>
      </p:sp>
      <p:pic>
        <p:nvPicPr>
          <p:cNvPr id="4" name="Picture 5" descr="Text&#10;&#10;Description automatically generated">
            <a:extLst>
              <a:ext uri="{FF2B5EF4-FFF2-40B4-BE49-F238E27FC236}">
                <a16:creationId xmlns:a16="http://schemas.microsoft.com/office/drawing/2014/main" id="{CC911320-C87B-6768-988D-A0DFE192ED71}"/>
              </a:ext>
            </a:extLst>
          </p:cNvPr>
          <p:cNvPicPr>
            <a:picLocks noChangeAspect="1"/>
          </p:cNvPicPr>
          <p:nvPr/>
        </p:nvPicPr>
        <p:blipFill>
          <a:blip r:embed="rId2"/>
          <a:stretch>
            <a:fillRect/>
          </a:stretch>
        </p:blipFill>
        <p:spPr>
          <a:xfrm>
            <a:off x="5374105" y="893335"/>
            <a:ext cx="6079957" cy="5368109"/>
          </a:xfrm>
          <a:prstGeom prst="rect">
            <a:avLst/>
          </a:prstGeom>
        </p:spPr>
      </p:pic>
    </p:spTree>
    <p:extLst>
      <p:ext uri="{BB962C8B-B14F-4D97-AF65-F5344CB8AC3E}">
        <p14:creationId xmlns:p14="http://schemas.microsoft.com/office/powerpoint/2010/main" val="2357000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245E-AA6F-89C4-BDDB-5D75D0D68636}"/>
              </a:ext>
            </a:extLst>
          </p:cNvPr>
          <p:cNvSpPr>
            <a:spLocks noGrp="1"/>
          </p:cNvSpPr>
          <p:nvPr>
            <p:ph type="title"/>
          </p:nvPr>
        </p:nvSpPr>
        <p:spPr>
          <a:xfrm>
            <a:off x="830179" y="76367"/>
            <a:ext cx="10515600" cy="1325563"/>
          </a:xfrm>
        </p:spPr>
        <p:txBody>
          <a:bodyPr/>
          <a:lstStyle/>
          <a:p>
            <a:r>
              <a:rPr lang="en-US">
                <a:latin typeface="Rockwell"/>
                <a:ea typeface="Roboto"/>
                <a:cs typeface="Raavi"/>
              </a:rPr>
              <a:t>Data Loading in Neo4j</a:t>
            </a:r>
            <a:endParaRPr lang="en-US" dirty="0"/>
          </a:p>
        </p:txBody>
      </p:sp>
      <p:sp>
        <p:nvSpPr>
          <p:cNvPr id="3" name="Content Placeholder 2">
            <a:extLst>
              <a:ext uri="{FF2B5EF4-FFF2-40B4-BE49-F238E27FC236}">
                <a16:creationId xmlns:a16="http://schemas.microsoft.com/office/drawing/2014/main" id="{B4704BB0-30DC-B25E-C0F1-C1BDEC80AFEB}"/>
              </a:ext>
            </a:extLst>
          </p:cNvPr>
          <p:cNvSpPr>
            <a:spLocks noGrp="1"/>
          </p:cNvSpPr>
          <p:nvPr>
            <p:ph sz="quarter" idx="10"/>
          </p:nvPr>
        </p:nvSpPr>
        <p:spPr>
          <a:xfrm>
            <a:off x="661739" y="3160713"/>
            <a:ext cx="4130841" cy="832218"/>
          </a:xfrm>
        </p:spPr>
        <p:txBody>
          <a:bodyPr vert="horz" lIns="91440" tIns="45720" rIns="91440" bIns="45720" rtlCol="0" anchor="t">
            <a:normAutofit/>
          </a:bodyPr>
          <a:lstStyle/>
          <a:p>
            <a:pPr marL="0" indent="0">
              <a:buNone/>
            </a:pPr>
            <a:r>
              <a:rPr lang="en-US">
                <a:latin typeface="Roboto"/>
                <a:ea typeface="Roboto"/>
              </a:rPr>
              <a:t>Relationship creation</a:t>
            </a:r>
            <a:endParaRPr lang="en-US"/>
          </a:p>
          <a:p>
            <a:endParaRPr lang="en-US" dirty="0"/>
          </a:p>
        </p:txBody>
      </p:sp>
      <p:pic>
        <p:nvPicPr>
          <p:cNvPr id="5" name="Picture 5" descr="Text&#10;&#10;Description automatically generated">
            <a:extLst>
              <a:ext uri="{FF2B5EF4-FFF2-40B4-BE49-F238E27FC236}">
                <a16:creationId xmlns:a16="http://schemas.microsoft.com/office/drawing/2014/main" id="{58F5C377-1319-575D-72C7-7D034D5601BB}"/>
              </a:ext>
            </a:extLst>
          </p:cNvPr>
          <p:cNvPicPr>
            <a:picLocks noChangeAspect="1"/>
          </p:cNvPicPr>
          <p:nvPr/>
        </p:nvPicPr>
        <p:blipFill>
          <a:blip r:embed="rId2"/>
          <a:stretch>
            <a:fillRect/>
          </a:stretch>
        </p:blipFill>
        <p:spPr>
          <a:xfrm>
            <a:off x="4684295" y="1084683"/>
            <a:ext cx="6585284" cy="5105729"/>
          </a:xfrm>
          <a:prstGeom prst="rect">
            <a:avLst/>
          </a:prstGeom>
        </p:spPr>
      </p:pic>
    </p:spTree>
    <p:extLst>
      <p:ext uri="{BB962C8B-B14F-4D97-AF65-F5344CB8AC3E}">
        <p14:creationId xmlns:p14="http://schemas.microsoft.com/office/powerpoint/2010/main" val="22217029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245E-AA6F-89C4-BDDB-5D75D0D68636}"/>
              </a:ext>
            </a:extLst>
          </p:cNvPr>
          <p:cNvSpPr>
            <a:spLocks noGrp="1"/>
          </p:cNvSpPr>
          <p:nvPr>
            <p:ph type="title"/>
          </p:nvPr>
        </p:nvSpPr>
        <p:spPr>
          <a:xfrm>
            <a:off x="830179" y="76367"/>
            <a:ext cx="10515600" cy="1325563"/>
          </a:xfrm>
        </p:spPr>
        <p:txBody>
          <a:bodyPr/>
          <a:lstStyle/>
          <a:p>
            <a:r>
              <a:rPr lang="en-US">
                <a:latin typeface="Rockwell"/>
                <a:ea typeface="Roboto"/>
                <a:cs typeface="Raavi"/>
              </a:rPr>
              <a:t>Neo4j Screenshots after Loading</a:t>
            </a:r>
            <a:endParaRPr lang="en-US"/>
          </a:p>
        </p:txBody>
      </p:sp>
      <p:pic>
        <p:nvPicPr>
          <p:cNvPr id="4" name="Picture 5" descr="Graphical user interface&#10;&#10;Description automatically generated">
            <a:extLst>
              <a:ext uri="{FF2B5EF4-FFF2-40B4-BE49-F238E27FC236}">
                <a16:creationId xmlns:a16="http://schemas.microsoft.com/office/drawing/2014/main" id="{083E86EE-F246-0C97-F9A0-D7A8ED994799}"/>
              </a:ext>
            </a:extLst>
          </p:cNvPr>
          <p:cNvPicPr>
            <a:picLocks noGrp="1" noChangeAspect="1"/>
          </p:cNvPicPr>
          <p:nvPr>
            <p:ph sz="quarter" idx="10"/>
          </p:nvPr>
        </p:nvPicPr>
        <p:blipFill>
          <a:blip r:embed="rId2"/>
          <a:stretch>
            <a:fillRect/>
          </a:stretch>
        </p:blipFill>
        <p:spPr>
          <a:xfrm>
            <a:off x="683511" y="1307850"/>
            <a:ext cx="4969612" cy="4465754"/>
          </a:xfrm>
        </p:spPr>
      </p:pic>
      <p:pic>
        <p:nvPicPr>
          <p:cNvPr id="6" name="Picture 6" descr="A picture containing diagram&#10;&#10;Description automatically generated">
            <a:extLst>
              <a:ext uri="{FF2B5EF4-FFF2-40B4-BE49-F238E27FC236}">
                <a16:creationId xmlns:a16="http://schemas.microsoft.com/office/drawing/2014/main" id="{FF8A3234-2135-6689-142E-DFA08E14B148}"/>
              </a:ext>
            </a:extLst>
          </p:cNvPr>
          <p:cNvPicPr>
            <a:picLocks noChangeAspect="1"/>
          </p:cNvPicPr>
          <p:nvPr/>
        </p:nvPicPr>
        <p:blipFill>
          <a:blip r:embed="rId3"/>
          <a:stretch>
            <a:fillRect/>
          </a:stretch>
        </p:blipFill>
        <p:spPr>
          <a:xfrm>
            <a:off x="5823284" y="1305903"/>
            <a:ext cx="5967663" cy="4550994"/>
          </a:xfrm>
          <a:prstGeom prst="rect">
            <a:avLst/>
          </a:prstGeom>
        </p:spPr>
      </p:pic>
    </p:spTree>
    <p:extLst>
      <p:ext uri="{BB962C8B-B14F-4D97-AF65-F5344CB8AC3E}">
        <p14:creationId xmlns:p14="http://schemas.microsoft.com/office/powerpoint/2010/main" val="1445591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B5A74-2F12-79B3-4D2E-E2CD0B3B69DC}"/>
              </a:ext>
            </a:extLst>
          </p:cNvPr>
          <p:cNvSpPr>
            <a:spLocks noGrp="1"/>
          </p:cNvSpPr>
          <p:nvPr>
            <p:ph type="title"/>
          </p:nvPr>
        </p:nvSpPr>
        <p:spPr/>
        <p:txBody>
          <a:bodyPr/>
          <a:lstStyle/>
          <a:p>
            <a:r>
              <a:rPr lang="en-US" dirty="0"/>
              <a:t>Dataset Summary</a:t>
            </a:r>
          </a:p>
        </p:txBody>
      </p:sp>
      <p:sp>
        <p:nvSpPr>
          <p:cNvPr id="3" name="Content Placeholder 2">
            <a:extLst>
              <a:ext uri="{FF2B5EF4-FFF2-40B4-BE49-F238E27FC236}">
                <a16:creationId xmlns:a16="http://schemas.microsoft.com/office/drawing/2014/main" id="{6C7CD6BA-B938-37FA-AA3B-28F9552FE798}"/>
              </a:ext>
            </a:extLst>
          </p:cNvPr>
          <p:cNvSpPr>
            <a:spLocks noGrp="1"/>
          </p:cNvSpPr>
          <p:nvPr>
            <p:ph sz="quarter" idx="10"/>
          </p:nvPr>
        </p:nvSpPr>
        <p:spPr/>
        <p:txBody>
          <a:bodyPr vert="horz" lIns="91440" tIns="45720" rIns="91440" bIns="45720" rtlCol="0" anchor="t">
            <a:normAutofit/>
          </a:bodyPr>
          <a:lstStyle/>
          <a:p>
            <a:pPr marL="0">
              <a:lnSpc>
                <a:spcPct val="107000"/>
              </a:lnSpc>
              <a:spcBef>
                <a:spcPts val="0"/>
              </a:spcBef>
              <a:spcAft>
                <a:spcPts val="800"/>
              </a:spcAft>
            </a:pPr>
            <a:r>
              <a:rPr lang="en-US" sz="1900" dirty="0">
                <a:latin typeface="Roboto"/>
                <a:ea typeface="Roboto"/>
                <a:cs typeface="Times New Roman"/>
              </a:rPr>
              <a:t>Dataset Name : Forged Alliance Forever(FAF) Game Dataset</a:t>
            </a:r>
          </a:p>
          <a:p>
            <a:pPr marL="0">
              <a:lnSpc>
                <a:spcPct val="107000"/>
              </a:lnSpc>
              <a:spcBef>
                <a:spcPts val="0"/>
              </a:spcBef>
              <a:spcAft>
                <a:spcPts val="800"/>
              </a:spcAft>
            </a:pPr>
            <a:r>
              <a:rPr lang="en-US" sz="1900" dirty="0">
                <a:latin typeface="Roboto"/>
                <a:ea typeface="Roboto"/>
                <a:cs typeface="Times New Roman"/>
              </a:rPr>
              <a:t>Kaggle Dataset Link : </a:t>
            </a:r>
            <a:r>
              <a:rPr lang="en-US" sz="1900" dirty="0">
                <a:latin typeface="Roboto"/>
                <a:ea typeface="Roboto"/>
                <a:cs typeface="Times New Roman"/>
                <a:hlinkClick r:id="rId2">
                  <a:extLst>
                    <a:ext uri="{A12FA001-AC4F-418D-AE19-62706E023703}">
                      <ahyp:hlinkClr xmlns:ahyp="http://schemas.microsoft.com/office/drawing/2018/hyperlinkcolor" val="tx"/>
                    </a:ext>
                  </a:extLst>
                </a:hlinkClick>
              </a:rPr>
              <a:t>https://www.kaggle.com/code/yanivaknin/introducing-faf-datasets/data?scriptVersionId=100892524</a:t>
            </a:r>
            <a:endParaRPr lang="en-US" sz="1900" dirty="0">
              <a:latin typeface="Roboto"/>
              <a:ea typeface="Roboto"/>
              <a:cs typeface="Times New Roman"/>
            </a:endParaRPr>
          </a:p>
          <a:p>
            <a:r>
              <a:rPr lang="en-US" sz="1900" dirty="0">
                <a:latin typeface="Roboto"/>
                <a:ea typeface="Roboto"/>
                <a:cs typeface="Times New Roman"/>
              </a:rPr>
              <a:t>FAF (Forged Alliance Forever) is a gaming community driven project designed to facilitate online play for the game Supreme Commander: Forged Alliance. It is being supported by various fan volunteers who maintain the community, add unofficial patches, maps, mods and release regular context for the FAF Supreme Commander.</a:t>
            </a:r>
          </a:p>
          <a:p>
            <a:r>
              <a:rPr lang="en-US" sz="1900" dirty="0">
                <a:latin typeface="Roboto"/>
                <a:ea typeface="Roboto"/>
                <a:cs typeface="Times New Roman"/>
              </a:rPr>
              <a:t>FAF game has a scrapable API tracking every game ever played by a player, and a </a:t>
            </a:r>
            <a:r>
              <a:rPr lang="en-US" sz="1900" dirty="0" err="1">
                <a:latin typeface="Roboto"/>
                <a:ea typeface="Roboto"/>
                <a:cs typeface="Times New Roman"/>
              </a:rPr>
              <a:t>parseable</a:t>
            </a:r>
            <a:r>
              <a:rPr lang="en-US" sz="1900" dirty="0">
                <a:latin typeface="Roboto"/>
                <a:ea typeface="Roboto"/>
                <a:cs typeface="Times New Roman"/>
              </a:rPr>
              <a:t> binary replay of every command issued by each player in every game.</a:t>
            </a:r>
          </a:p>
          <a:p>
            <a:r>
              <a:rPr lang="en-US" sz="1900" dirty="0">
                <a:latin typeface="Roboto"/>
                <a:ea typeface="Roboto"/>
                <a:cs typeface="Times New Roman"/>
              </a:rPr>
              <a:t>Our dataset is picked from Kaggle and it was published there by scraping the game data of around 10M FAF games about who played who, on which map, what’s the scoreboard etc.</a:t>
            </a:r>
          </a:p>
          <a:p>
            <a:r>
              <a:rPr lang="en-US" sz="1900" dirty="0">
                <a:latin typeface="Roboto"/>
                <a:ea typeface="Roboto"/>
                <a:cs typeface="Times New Roman"/>
              </a:rPr>
              <a:t>There were 5 datasets related to FAF all of which were used for storing data in a central graph database for storing player, game, map, command statistics for analysis purposes.</a:t>
            </a:r>
          </a:p>
          <a:p>
            <a:pPr marL="0">
              <a:lnSpc>
                <a:spcPct val="107000"/>
              </a:lnSpc>
              <a:spcBef>
                <a:spcPts val="0"/>
              </a:spcBef>
              <a:spcAft>
                <a:spcPts val="800"/>
              </a:spcAft>
            </a:pPr>
            <a:endParaRPr lang="en-US" sz="1900" dirty="0">
              <a:latin typeface="Roboto"/>
              <a:ea typeface="Roboto"/>
              <a:cs typeface="Times New Roman"/>
            </a:endParaRPr>
          </a:p>
        </p:txBody>
      </p:sp>
    </p:spTree>
    <p:extLst>
      <p:ext uri="{BB962C8B-B14F-4D97-AF65-F5344CB8AC3E}">
        <p14:creationId xmlns:p14="http://schemas.microsoft.com/office/powerpoint/2010/main" val="1090253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54C0-86FC-8A23-F989-1C8883235A2D}"/>
              </a:ext>
            </a:extLst>
          </p:cNvPr>
          <p:cNvSpPr>
            <a:spLocks noGrp="1"/>
          </p:cNvSpPr>
          <p:nvPr>
            <p:ph type="title"/>
          </p:nvPr>
        </p:nvSpPr>
        <p:spPr/>
        <p:txBody>
          <a:bodyPr/>
          <a:lstStyle/>
          <a:p>
            <a:r>
              <a:rPr lang="en-US" dirty="0">
                <a:latin typeface="Rockwell"/>
                <a:ea typeface="Roboto"/>
                <a:cs typeface="Raavi"/>
              </a:rPr>
              <a:t>QA/TESTING</a:t>
            </a:r>
            <a:endParaRPr lang="en-US" dirty="0"/>
          </a:p>
        </p:txBody>
      </p:sp>
    </p:spTree>
    <p:extLst>
      <p:ext uri="{BB962C8B-B14F-4D97-AF65-F5344CB8AC3E}">
        <p14:creationId xmlns:p14="http://schemas.microsoft.com/office/powerpoint/2010/main" val="1192154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9C4F0-1410-8E7C-6BE2-4692E227FE14}"/>
              </a:ext>
            </a:extLst>
          </p:cNvPr>
          <p:cNvSpPr>
            <a:spLocks noGrp="1"/>
          </p:cNvSpPr>
          <p:nvPr>
            <p:ph type="title"/>
          </p:nvPr>
        </p:nvSpPr>
        <p:spPr>
          <a:xfrm>
            <a:off x="838200" y="365125"/>
            <a:ext cx="10515600" cy="1325563"/>
          </a:xfrm>
        </p:spPr>
        <p:txBody>
          <a:bodyPr anchor="ctr">
            <a:normAutofit/>
          </a:bodyPr>
          <a:lstStyle/>
          <a:p>
            <a:r>
              <a:rPr lang="en-US"/>
              <a:t>Null Value Checks</a:t>
            </a:r>
            <a:endParaRPr lang="en-US" dirty="0"/>
          </a:p>
        </p:txBody>
      </p:sp>
      <p:pic>
        <p:nvPicPr>
          <p:cNvPr id="6" name="Picture 7" descr="Diagram&#10;&#10;Description automatically generated">
            <a:extLst>
              <a:ext uri="{FF2B5EF4-FFF2-40B4-BE49-F238E27FC236}">
                <a16:creationId xmlns:a16="http://schemas.microsoft.com/office/drawing/2014/main" id="{7111E41B-2037-B2FE-C115-D17BCA521861}"/>
              </a:ext>
            </a:extLst>
          </p:cNvPr>
          <p:cNvPicPr>
            <a:picLocks noGrp="1" noChangeAspect="1"/>
          </p:cNvPicPr>
          <p:nvPr>
            <p:ph sz="quarter" idx="10"/>
          </p:nvPr>
        </p:nvPicPr>
        <p:blipFill>
          <a:blip r:embed="rId2"/>
          <a:stretch>
            <a:fillRect/>
          </a:stretch>
        </p:blipFill>
        <p:spPr>
          <a:xfrm>
            <a:off x="2420256" y="1410452"/>
            <a:ext cx="7351486" cy="4916603"/>
          </a:xfrm>
          <a:noFill/>
        </p:spPr>
      </p:pic>
    </p:spTree>
    <p:extLst>
      <p:ext uri="{BB962C8B-B14F-4D97-AF65-F5344CB8AC3E}">
        <p14:creationId xmlns:p14="http://schemas.microsoft.com/office/powerpoint/2010/main" val="726849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608E-0142-A3B4-518D-C25DBF3257C6}"/>
              </a:ext>
            </a:extLst>
          </p:cNvPr>
          <p:cNvSpPr>
            <a:spLocks noGrp="1"/>
          </p:cNvSpPr>
          <p:nvPr>
            <p:ph type="title"/>
          </p:nvPr>
        </p:nvSpPr>
        <p:spPr>
          <a:xfrm>
            <a:off x="838200" y="365125"/>
            <a:ext cx="9934575" cy="1073847"/>
          </a:xfrm>
        </p:spPr>
        <p:txBody>
          <a:bodyPr>
            <a:normAutofit/>
          </a:bodyPr>
          <a:lstStyle/>
          <a:p>
            <a:r>
              <a:rPr lang="en-US" dirty="0">
                <a:latin typeface="Rockwell"/>
                <a:ea typeface="Roboto"/>
                <a:cs typeface="Raavi"/>
              </a:rPr>
              <a:t>Unique Counts for Nodes</a:t>
            </a:r>
            <a:endParaRPr lang="en-US" dirty="0"/>
          </a:p>
        </p:txBody>
      </p:sp>
      <p:pic>
        <p:nvPicPr>
          <p:cNvPr id="6" name="Picture 6" descr="Graphical user interface&#10;&#10;Description automatically generated">
            <a:extLst>
              <a:ext uri="{FF2B5EF4-FFF2-40B4-BE49-F238E27FC236}">
                <a16:creationId xmlns:a16="http://schemas.microsoft.com/office/drawing/2014/main" id="{E0DC0892-F783-E82E-5FF4-BE63D0A06BF8}"/>
              </a:ext>
            </a:extLst>
          </p:cNvPr>
          <p:cNvPicPr>
            <a:picLocks noGrp="1" noChangeAspect="1"/>
          </p:cNvPicPr>
          <p:nvPr>
            <p:ph sz="quarter" idx="10"/>
          </p:nvPr>
        </p:nvPicPr>
        <p:blipFill>
          <a:blip r:embed="rId2"/>
          <a:stretch>
            <a:fillRect/>
          </a:stretch>
        </p:blipFill>
        <p:spPr>
          <a:xfrm>
            <a:off x="1411194" y="1203242"/>
            <a:ext cx="8935136" cy="4802970"/>
          </a:xfrm>
        </p:spPr>
      </p:pic>
    </p:spTree>
    <p:extLst>
      <p:ext uri="{BB962C8B-B14F-4D97-AF65-F5344CB8AC3E}">
        <p14:creationId xmlns:p14="http://schemas.microsoft.com/office/powerpoint/2010/main" val="4088387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608E-0142-A3B4-518D-C25DBF3257C6}"/>
              </a:ext>
            </a:extLst>
          </p:cNvPr>
          <p:cNvSpPr>
            <a:spLocks noGrp="1"/>
          </p:cNvSpPr>
          <p:nvPr>
            <p:ph type="title"/>
          </p:nvPr>
        </p:nvSpPr>
        <p:spPr>
          <a:xfrm>
            <a:off x="838200" y="365125"/>
            <a:ext cx="9934575" cy="1073847"/>
          </a:xfrm>
        </p:spPr>
        <p:txBody>
          <a:bodyPr>
            <a:normAutofit/>
          </a:bodyPr>
          <a:lstStyle/>
          <a:p>
            <a:r>
              <a:rPr lang="en-US" dirty="0">
                <a:latin typeface="Rockwell"/>
                <a:ea typeface="Roboto"/>
                <a:cs typeface="Raavi"/>
              </a:rPr>
              <a:t>Minimum and Maximum Counts Check</a:t>
            </a:r>
            <a:endParaRPr lang="en-US" dirty="0"/>
          </a:p>
        </p:txBody>
      </p:sp>
      <p:pic>
        <p:nvPicPr>
          <p:cNvPr id="5" name="Picture 6" descr="Graphical user interface, website&#10;&#10;Description automatically generated">
            <a:extLst>
              <a:ext uri="{FF2B5EF4-FFF2-40B4-BE49-F238E27FC236}">
                <a16:creationId xmlns:a16="http://schemas.microsoft.com/office/drawing/2014/main" id="{C730AF17-3C6F-9D6C-9680-3E826FA2336D}"/>
              </a:ext>
            </a:extLst>
          </p:cNvPr>
          <p:cNvPicPr>
            <a:picLocks noGrp="1" noChangeAspect="1"/>
          </p:cNvPicPr>
          <p:nvPr>
            <p:ph sz="quarter" idx="10"/>
          </p:nvPr>
        </p:nvPicPr>
        <p:blipFill>
          <a:blip r:embed="rId2"/>
          <a:stretch>
            <a:fillRect/>
          </a:stretch>
        </p:blipFill>
        <p:spPr>
          <a:xfrm>
            <a:off x="847843" y="1340334"/>
            <a:ext cx="10491334" cy="4986721"/>
          </a:xfrm>
        </p:spPr>
      </p:pic>
    </p:spTree>
    <p:extLst>
      <p:ext uri="{BB962C8B-B14F-4D97-AF65-F5344CB8AC3E}">
        <p14:creationId xmlns:p14="http://schemas.microsoft.com/office/powerpoint/2010/main" val="1015205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E821D-879A-4362-5D31-7FDBAE1D9319}"/>
              </a:ext>
            </a:extLst>
          </p:cNvPr>
          <p:cNvSpPr>
            <a:spLocks noGrp="1"/>
          </p:cNvSpPr>
          <p:nvPr>
            <p:ph type="title"/>
          </p:nvPr>
        </p:nvSpPr>
        <p:spPr/>
        <p:txBody>
          <a:bodyPr/>
          <a:lstStyle/>
          <a:p>
            <a:r>
              <a:rPr lang="en-US" dirty="0">
                <a:latin typeface="Rockwell"/>
                <a:ea typeface="Roboto"/>
                <a:cs typeface="Raavi"/>
              </a:rPr>
              <a:t>Neo4j Tests: Team - Player count test</a:t>
            </a:r>
            <a:endParaRPr lang="en-US" dirty="0"/>
          </a:p>
        </p:txBody>
      </p:sp>
      <p:pic>
        <p:nvPicPr>
          <p:cNvPr id="4" name="Picture 4">
            <a:extLst>
              <a:ext uri="{FF2B5EF4-FFF2-40B4-BE49-F238E27FC236}">
                <a16:creationId xmlns:a16="http://schemas.microsoft.com/office/drawing/2014/main" id="{6626D806-A087-850A-9848-47111157E235}"/>
              </a:ext>
            </a:extLst>
          </p:cNvPr>
          <p:cNvPicPr>
            <a:picLocks noGrp="1" noChangeAspect="1"/>
          </p:cNvPicPr>
          <p:nvPr>
            <p:ph sz="quarter" idx="10"/>
          </p:nvPr>
        </p:nvPicPr>
        <p:blipFill>
          <a:blip r:embed="rId2"/>
          <a:stretch>
            <a:fillRect/>
          </a:stretch>
        </p:blipFill>
        <p:spPr>
          <a:xfrm>
            <a:off x="839372" y="1557338"/>
            <a:ext cx="6239020" cy="4742823"/>
          </a:xfrm>
        </p:spPr>
      </p:pic>
      <p:pic>
        <p:nvPicPr>
          <p:cNvPr id="3" name="Picture 4" descr="Graphical user interface, application, Word&#10;&#10;Description automatically generated">
            <a:extLst>
              <a:ext uri="{FF2B5EF4-FFF2-40B4-BE49-F238E27FC236}">
                <a16:creationId xmlns:a16="http://schemas.microsoft.com/office/drawing/2014/main" id="{181984B8-8E60-08BB-301E-1FCF8EEF02BC}"/>
              </a:ext>
            </a:extLst>
          </p:cNvPr>
          <p:cNvPicPr>
            <a:picLocks noChangeAspect="1"/>
          </p:cNvPicPr>
          <p:nvPr/>
        </p:nvPicPr>
        <p:blipFill>
          <a:blip r:embed="rId3"/>
          <a:stretch>
            <a:fillRect/>
          </a:stretch>
        </p:blipFill>
        <p:spPr>
          <a:xfrm>
            <a:off x="7796463" y="1965989"/>
            <a:ext cx="4090736" cy="3415306"/>
          </a:xfrm>
          <a:prstGeom prst="rect">
            <a:avLst/>
          </a:prstGeom>
        </p:spPr>
      </p:pic>
    </p:spTree>
    <p:extLst>
      <p:ext uri="{BB962C8B-B14F-4D97-AF65-F5344CB8AC3E}">
        <p14:creationId xmlns:p14="http://schemas.microsoft.com/office/powerpoint/2010/main" val="4153049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5292D-0616-B425-63CD-92470EE66FA4}"/>
              </a:ext>
            </a:extLst>
          </p:cNvPr>
          <p:cNvSpPr>
            <a:spLocks noGrp="1"/>
          </p:cNvSpPr>
          <p:nvPr>
            <p:ph type="title"/>
          </p:nvPr>
        </p:nvSpPr>
        <p:spPr/>
        <p:txBody>
          <a:bodyPr/>
          <a:lstStyle/>
          <a:p>
            <a:r>
              <a:rPr lang="en-US" dirty="0">
                <a:latin typeface="Rockwell"/>
                <a:ea typeface="Roboto"/>
                <a:cs typeface="Raavi"/>
              </a:rPr>
              <a:t>Neo4j Tests: Player - </a:t>
            </a:r>
            <a:r>
              <a:rPr lang="en-US" dirty="0" err="1">
                <a:latin typeface="Rockwell"/>
                <a:ea typeface="Roboto"/>
                <a:cs typeface="Raavi"/>
              </a:rPr>
              <a:t>IsComputer</a:t>
            </a:r>
            <a:r>
              <a:rPr lang="en-US" dirty="0">
                <a:latin typeface="Rockwell"/>
                <a:ea typeface="Roboto"/>
                <a:cs typeface="Raavi"/>
              </a:rPr>
              <a:t> Test</a:t>
            </a:r>
          </a:p>
        </p:txBody>
      </p:sp>
      <p:pic>
        <p:nvPicPr>
          <p:cNvPr id="5" name="Content Placeholder 4" descr="Graphical user interface, text, application">
            <a:extLst>
              <a:ext uri="{FF2B5EF4-FFF2-40B4-BE49-F238E27FC236}">
                <a16:creationId xmlns:a16="http://schemas.microsoft.com/office/drawing/2014/main" id="{7A622CF1-9D38-7AAD-4AC0-03F08F23FF0C}"/>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505510" y="1688322"/>
            <a:ext cx="8877300" cy="1589784"/>
          </a:xfrm>
        </p:spPr>
      </p:pic>
      <p:pic>
        <p:nvPicPr>
          <p:cNvPr id="7" name="Picture 6" descr="Graphical user interface, text, application">
            <a:extLst>
              <a:ext uri="{FF2B5EF4-FFF2-40B4-BE49-F238E27FC236}">
                <a16:creationId xmlns:a16="http://schemas.microsoft.com/office/drawing/2014/main" id="{BF88FB9F-93E6-DAA4-4AD7-BF55A8BC6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509" y="3657202"/>
            <a:ext cx="8877301" cy="2072155"/>
          </a:xfrm>
          <a:prstGeom prst="rect">
            <a:avLst/>
          </a:prstGeom>
        </p:spPr>
      </p:pic>
    </p:spTree>
    <p:extLst>
      <p:ext uri="{BB962C8B-B14F-4D97-AF65-F5344CB8AC3E}">
        <p14:creationId xmlns:p14="http://schemas.microsoft.com/office/powerpoint/2010/main" val="2970586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5292D-0616-B425-63CD-92470EE66FA4}"/>
              </a:ext>
            </a:extLst>
          </p:cNvPr>
          <p:cNvSpPr>
            <a:spLocks noGrp="1"/>
          </p:cNvSpPr>
          <p:nvPr>
            <p:ph type="title"/>
          </p:nvPr>
        </p:nvSpPr>
        <p:spPr/>
        <p:txBody>
          <a:bodyPr/>
          <a:lstStyle/>
          <a:p>
            <a:r>
              <a:rPr lang="en-US" dirty="0">
                <a:latin typeface="Rockwell"/>
                <a:ea typeface="Roboto"/>
                <a:cs typeface="Raavi"/>
              </a:rPr>
              <a:t>Neo4j Tests: Game – </a:t>
            </a:r>
            <a:r>
              <a:rPr lang="en-US" dirty="0" err="1">
                <a:latin typeface="Rockwell"/>
                <a:ea typeface="Roboto"/>
                <a:cs typeface="Raavi"/>
              </a:rPr>
              <a:t>FeatureMod</a:t>
            </a:r>
            <a:r>
              <a:rPr lang="en-US" dirty="0">
                <a:latin typeface="Rockwell"/>
                <a:ea typeface="Roboto"/>
                <a:cs typeface="Raavi"/>
              </a:rPr>
              <a:t> Test</a:t>
            </a:r>
          </a:p>
        </p:txBody>
      </p:sp>
      <p:pic>
        <p:nvPicPr>
          <p:cNvPr id="6" name="Picture 7">
            <a:extLst>
              <a:ext uri="{FF2B5EF4-FFF2-40B4-BE49-F238E27FC236}">
                <a16:creationId xmlns:a16="http://schemas.microsoft.com/office/drawing/2014/main" id="{62E94228-5A3F-FBDB-FF76-5A3A7930CF92}"/>
              </a:ext>
            </a:extLst>
          </p:cNvPr>
          <p:cNvPicPr>
            <a:picLocks noGrp="1" noChangeAspect="1"/>
          </p:cNvPicPr>
          <p:nvPr>
            <p:ph sz="quarter" idx="10"/>
          </p:nvPr>
        </p:nvPicPr>
        <p:blipFill>
          <a:blip r:embed="rId2"/>
          <a:stretch>
            <a:fillRect/>
          </a:stretch>
        </p:blipFill>
        <p:spPr>
          <a:xfrm>
            <a:off x="147200" y="1473100"/>
            <a:ext cx="5525582" cy="4468761"/>
          </a:xfrm>
        </p:spPr>
      </p:pic>
      <p:pic>
        <p:nvPicPr>
          <p:cNvPr id="8" name="Picture 8">
            <a:extLst>
              <a:ext uri="{FF2B5EF4-FFF2-40B4-BE49-F238E27FC236}">
                <a16:creationId xmlns:a16="http://schemas.microsoft.com/office/drawing/2014/main" id="{F88A8300-5731-B68B-1711-4BFFD13B9682}"/>
              </a:ext>
            </a:extLst>
          </p:cNvPr>
          <p:cNvPicPr>
            <a:picLocks noChangeAspect="1"/>
          </p:cNvPicPr>
          <p:nvPr/>
        </p:nvPicPr>
        <p:blipFill>
          <a:blip r:embed="rId3"/>
          <a:stretch>
            <a:fillRect/>
          </a:stretch>
        </p:blipFill>
        <p:spPr>
          <a:xfrm>
            <a:off x="5867399" y="1790729"/>
            <a:ext cx="6178885" cy="3985068"/>
          </a:xfrm>
          <a:prstGeom prst="rect">
            <a:avLst/>
          </a:prstGeom>
        </p:spPr>
      </p:pic>
    </p:spTree>
    <p:extLst>
      <p:ext uri="{BB962C8B-B14F-4D97-AF65-F5344CB8AC3E}">
        <p14:creationId xmlns:p14="http://schemas.microsoft.com/office/powerpoint/2010/main" val="3420781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2EA9-998C-B1AB-8CCB-5C813F55FADA}"/>
              </a:ext>
            </a:extLst>
          </p:cNvPr>
          <p:cNvSpPr>
            <a:spLocks noGrp="1"/>
          </p:cNvSpPr>
          <p:nvPr>
            <p:ph type="title"/>
          </p:nvPr>
        </p:nvSpPr>
        <p:spPr/>
        <p:txBody>
          <a:bodyPr/>
          <a:lstStyle/>
          <a:p>
            <a:r>
              <a:rPr lang="en-US">
                <a:latin typeface="Rockwell"/>
                <a:ea typeface="Roboto"/>
                <a:cs typeface="Raavi"/>
              </a:rPr>
              <a:t>metadata</a:t>
            </a:r>
          </a:p>
        </p:txBody>
      </p:sp>
    </p:spTree>
    <p:extLst>
      <p:ext uri="{BB962C8B-B14F-4D97-AF65-F5344CB8AC3E}">
        <p14:creationId xmlns:p14="http://schemas.microsoft.com/office/powerpoint/2010/main" val="2436702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AAF5-06A7-5B91-DF06-19F5FDB85571}"/>
              </a:ext>
            </a:extLst>
          </p:cNvPr>
          <p:cNvSpPr>
            <a:spLocks noGrp="1"/>
          </p:cNvSpPr>
          <p:nvPr>
            <p:ph type="title"/>
          </p:nvPr>
        </p:nvSpPr>
        <p:spPr/>
        <p:txBody>
          <a:bodyPr/>
          <a:lstStyle/>
          <a:p>
            <a:r>
              <a:rPr lang="en-US" dirty="0"/>
              <a:t>Technical Metadata</a:t>
            </a:r>
          </a:p>
        </p:txBody>
      </p:sp>
      <p:pic>
        <p:nvPicPr>
          <p:cNvPr id="6" name="Picture 6" descr="Table&#10;&#10;Description automatically generated">
            <a:extLst>
              <a:ext uri="{FF2B5EF4-FFF2-40B4-BE49-F238E27FC236}">
                <a16:creationId xmlns:a16="http://schemas.microsoft.com/office/drawing/2014/main" id="{3F3F7EB8-1415-BB58-F4E4-E0CD332BE89E}"/>
              </a:ext>
            </a:extLst>
          </p:cNvPr>
          <p:cNvPicPr>
            <a:picLocks noGrp="1" noChangeAspect="1"/>
          </p:cNvPicPr>
          <p:nvPr>
            <p:ph sz="quarter" idx="10"/>
          </p:nvPr>
        </p:nvPicPr>
        <p:blipFill>
          <a:blip r:embed="rId2"/>
          <a:stretch>
            <a:fillRect/>
          </a:stretch>
        </p:blipFill>
        <p:spPr>
          <a:xfrm>
            <a:off x="933384" y="1481304"/>
            <a:ext cx="6755860" cy="4773561"/>
          </a:xfrm>
        </p:spPr>
      </p:pic>
      <p:pic>
        <p:nvPicPr>
          <p:cNvPr id="7" name="Picture 7" descr="Text, letter&#10;&#10;Description automatically generated">
            <a:extLst>
              <a:ext uri="{FF2B5EF4-FFF2-40B4-BE49-F238E27FC236}">
                <a16:creationId xmlns:a16="http://schemas.microsoft.com/office/drawing/2014/main" id="{D54990D8-8B66-C855-5FCC-0898644C2D15}"/>
              </a:ext>
            </a:extLst>
          </p:cNvPr>
          <p:cNvPicPr>
            <a:picLocks noChangeAspect="1"/>
          </p:cNvPicPr>
          <p:nvPr/>
        </p:nvPicPr>
        <p:blipFill>
          <a:blip r:embed="rId3"/>
          <a:stretch>
            <a:fillRect/>
          </a:stretch>
        </p:blipFill>
        <p:spPr>
          <a:xfrm>
            <a:off x="7836568" y="1539464"/>
            <a:ext cx="3962399" cy="4204188"/>
          </a:xfrm>
          <a:prstGeom prst="rect">
            <a:avLst/>
          </a:prstGeom>
        </p:spPr>
      </p:pic>
    </p:spTree>
    <p:extLst>
      <p:ext uri="{BB962C8B-B14F-4D97-AF65-F5344CB8AC3E}">
        <p14:creationId xmlns:p14="http://schemas.microsoft.com/office/powerpoint/2010/main" val="1837943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3F07D-13EB-3834-D50D-973A5DEBBA18}"/>
              </a:ext>
            </a:extLst>
          </p:cNvPr>
          <p:cNvSpPr>
            <a:spLocks noGrp="1"/>
          </p:cNvSpPr>
          <p:nvPr>
            <p:ph type="title"/>
          </p:nvPr>
        </p:nvSpPr>
        <p:spPr/>
        <p:txBody>
          <a:bodyPr/>
          <a:lstStyle/>
          <a:p>
            <a:r>
              <a:rPr lang="en-US" dirty="0"/>
              <a:t>Business Metadata</a:t>
            </a:r>
          </a:p>
        </p:txBody>
      </p:sp>
      <p:pic>
        <p:nvPicPr>
          <p:cNvPr id="6" name="Picture 6">
            <a:extLst>
              <a:ext uri="{FF2B5EF4-FFF2-40B4-BE49-F238E27FC236}">
                <a16:creationId xmlns:a16="http://schemas.microsoft.com/office/drawing/2014/main" id="{3E53B123-0281-74ED-3AF6-44E837758D62}"/>
              </a:ext>
            </a:extLst>
          </p:cNvPr>
          <p:cNvPicPr>
            <a:picLocks noGrp="1" noChangeAspect="1"/>
          </p:cNvPicPr>
          <p:nvPr>
            <p:ph sz="quarter" idx="10"/>
          </p:nvPr>
        </p:nvPicPr>
        <p:blipFill>
          <a:blip r:embed="rId2"/>
          <a:stretch>
            <a:fillRect/>
          </a:stretch>
        </p:blipFill>
        <p:spPr>
          <a:xfrm>
            <a:off x="830179" y="1599339"/>
            <a:ext cx="10555704" cy="4601661"/>
          </a:xfrm>
        </p:spPr>
      </p:pic>
    </p:spTree>
    <p:extLst>
      <p:ext uri="{BB962C8B-B14F-4D97-AF65-F5344CB8AC3E}">
        <p14:creationId xmlns:p14="http://schemas.microsoft.com/office/powerpoint/2010/main" val="3246882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Tools &amp; Techniques Used</a:t>
            </a:r>
          </a:p>
        </p:txBody>
      </p:sp>
      <p:pic>
        <p:nvPicPr>
          <p:cNvPr id="8" name="Picture 7" descr="Icon&#10;&#10;Description automatically generated">
            <a:extLst>
              <a:ext uri="{FF2B5EF4-FFF2-40B4-BE49-F238E27FC236}">
                <a16:creationId xmlns:a16="http://schemas.microsoft.com/office/drawing/2014/main" id="{8E919672-C0F6-4F92-8F81-A0F0BBFD0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8552" y="3962384"/>
            <a:ext cx="4770050" cy="1908020"/>
          </a:xfrm>
          <a:prstGeom prst="rect">
            <a:avLst/>
          </a:prstGeom>
        </p:spPr>
      </p:pic>
      <p:pic>
        <p:nvPicPr>
          <p:cNvPr id="10" name="Picture 9" descr="Logo&#10;&#10;Description automatically generated">
            <a:extLst>
              <a:ext uri="{FF2B5EF4-FFF2-40B4-BE49-F238E27FC236}">
                <a16:creationId xmlns:a16="http://schemas.microsoft.com/office/drawing/2014/main" id="{F2FFABE2-FA0F-4739-8F1B-22206CB97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6161" y="4233181"/>
            <a:ext cx="3676650" cy="1238250"/>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99A6C594-8D52-45AF-96BC-AEC38F502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7540" y="2028910"/>
            <a:ext cx="2924175" cy="1562100"/>
          </a:xfrm>
          <a:prstGeom prst="rect">
            <a:avLst/>
          </a:prstGeom>
        </p:spPr>
      </p:pic>
      <p:pic>
        <p:nvPicPr>
          <p:cNvPr id="14" name="Picture 13" descr="Icon&#10;&#10;Description automatically generated">
            <a:extLst>
              <a:ext uri="{FF2B5EF4-FFF2-40B4-BE49-F238E27FC236}">
                <a16:creationId xmlns:a16="http://schemas.microsoft.com/office/drawing/2014/main" id="{887C19ED-2E90-46C0-ADE6-447C885B44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7627" y="1332419"/>
            <a:ext cx="2181225" cy="2095500"/>
          </a:xfrm>
          <a:prstGeom prst="rect">
            <a:avLst/>
          </a:prstGeom>
        </p:spPr>
      </p:pic>
      <p:pic>
        <p:nvPicPr>
          <p:cNvPr id="18" name="Picture 17" descr="A picture containing text, clipart&#10;&#10;Description automatically generated">
            <a:extLst>
              <a:ext uri="{FF2B5EF4-FFF2-40B4-BE49-F238E27FC236}">
                <a16:creationId xmlns:a16="http://schemas.microsoft.com/office/drawing/2014/main" id="{BEF41AEE-8704-47B6-A313-022CD2DA6F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0374" y="1336036"/>
            <a:ext cx="4371975" cy="1047750"/>
          </a:xfrm>
          <a:prstGeom prst="rect">
            <a:avLst/>
          </a:prstGeom>
        </p:spPr>
      </p:pic>
      <p:pic>
        <p:nvPicPr>
          <p:cNvPr id="7" name="Picture 6" descr="Logo, company name&#10;&#10;Description automatically generated">
            <a:extLst>
              <a:ext uri="{FF2B5EF4-FFF2-40B4-BE49-F238E27FC236}">
                <a16:creationId xmlns:a16="http://schemas.microsoft.com/office/drawing/2014/main" id="{B7B0D969-A520-1EF9-7642-8712AB7364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509" y="4540543"/>
            <a:ext cx="3098687" cy="1619314"/>
          </a:xfrm>
          <a:prstGeom prst="rect">
            <a:avLst/>
          </a:prstGeom>
        </p:spPr>
      </p:pic>
    </p:spTree>
    <p:extLst>
      <p:ext uri="{BB962C8B-B14F-4D97-AF65-F5344CB8AC3E}">
        <p14:creationId xmlns:p14="http://schemas.microsoft.com/office/powerpoint/2010/main" val="2326640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54C0-86FC-8A23-F989-1C8883235A2D}"/>
              </a:ext>
            </a:extLst>
          </p:cNvPr>
          <p:cNvSpPr>
            <a:spLocks noGrp="1"/>
          </p:cNvSpPr>
          <p:nvPr>
            <p:ph type="title"/>
          </p:nvPr>
        </p:nvSpPr>
        <p:spPr/>
        <p:txBody>
          <a:bodyPr/>
          <a:lstStyle/>
          <a:p>
            <a:r>
              <a:rPr lang="en-US" dirty="0">
                <a:latin typeface="Rockwell"/>
                <a:ea typeface="Roboto"/>
                <a:cs typeface="Raavi"/>
              </a:rPr>
              <a:t>DATA VISUALIZATION </a:t>
            </a:r>
            <a:endParaRPr lang="en-US" dirty="0"/>
          </a:p>
        </p:txBody>
      </p:sp>
    </p:spTree>
    <p:extLst>
      <p:ext uri="{BB962C8B-B14F-4D97-AF65-F5344CB8AC3E}">
        <p14:creationId xmlns:p14="http://schemas.microsoft.com/office/powerpoint/2010/main" val="1738772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3F07D-13EB-3834-D50D-973A5DEBBA18}"/>
              </a:ext>
            </a:extLst>
          </p:cNvPr>
          <p:cNvSpPr>
            <a:spLocks noGrp="1"/>
          </p:cNvSpPr>
          <p:nvPr>
            <p:ph type="title"/>
          </p:nvPr>
        </p:nvSpPr>
        <p:spPr/>
        <p:txBody>
          <a:bodyPr/>
          <a:lstStyle/>
          <a:p>
            <a:r>
              <a:rPr lang="en-US">
                <a:latin typeface="Rockwell"/>
                <a:ea typeface="Roboto"/>
                <a:cs typeface="Raavi"/>
              </a:rPr>
              <a:t>USE CASES</a:t>
            </a:r>
            <a:endParaRPr lang="en-US"/>
          </a:p>
        </p:txBody>
      </p:sp>
      <p:sp>
        <p:nvSpPr>
          <p:cNvPr id="4" name="Content Placeholder 3">
            <a:extLst>
              <a:ext uri="{FF2B5EF4-FFF2-40B4-BE49-F238E27FC236}">
                <a16:creationId xmlns:a16="http://schemas.microsoft.com/office/drawing/2014/main" id="{DD1057C5-D762-6E20-9DB1-43FCCBCDFB38}"/>
              </a:ext>
            </a:extLst>
          </p:cNvPr>
          <p:cNvSpPr>
            <a:spLocks noGrp="1"/>
          </p:cNvSpPr>
          <p:nvPr>
            <p:ph sz="quarter" idx="10"/>
          </p:nvPr>
        </p:nvSpPr>
        <p:spPr/>
        <p:txBody>
          <a:bodyPr vert="horz" lIns="91440" tIns="45720" rIns="91440" bIns="45720" rtlCol="0" anchor="t">
            <a:normAutofit/>
          </a:bodyPr>
          <a:lstStyle/>
          <a:p>
            <a:pPr>
              <a:buFont typeface="Wingdings" panose="020B0604020202020204" pitchFamily="34" charset="0"/>
              <a:buChar char="Ø"/>
            </a:pPr>
            <a:r>
              <a:rPr lang="en-US"/>
              <a:t>Who would use this dashboard and how do they benefit from your dashboard?</a:t>
            </a:r>
          </a:p>
          <a:p>
            <a:pPr lvl="1"/>
            <a:r>
              <a:rPr lang="en-US">
                <a:latin typeface="Roboto"/>
                <a:ea typeface="Roboto"/>
              </a:rPr>
              <a:t>Members of the FAF Game community would need to analyze the data being generated to determine various KPI’s for them to develop new enhancements to the multiplayer game.</a:t>
            </a:r>
          </a:p>
          <a:p>
            <a:pPr lvl="1"/>
            <a:r>
              <a:rPr lang="en-US">
                <a:latin typeface="Roboto"/>
                <a:ea typeface="Roboto"/>
              </a:rPr>
              <a:t>Players of the FAF game who follow this community can also use these dashboards to compare their game with other top players and improve their gameplay</a:t>
            </a:r>
          </a:p>
          <a:p>
            <a:pPr>
              <a:buFont typeface="Wingdings"/>
              <a:buChar char="Ø"/>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1142252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F6BA-77D4-C8D1-DDBB-790D99C00779}"/>
              </a:ext>
            </a:extLst>
          </p:cNvPr>
          <p:cNvSpPr>
            <a:spLocks noGrp="1"/>
          </p:cNvSpPr>
          <p:nvPr>
            <p:ph type="title"/>
          </p:nvPr>
        </p:nvSpPr>
        <p:spPr>
          <a:xfrm>
            <a:off x="838200" y="365125"/>
            <a:ext cx="10515600" cy="1325563"/>
          </a:xfrm>
        </p:spPr>
        <p:txBody>
          <a:bodyPr anchor="ctr">
            <a:normAutofit/>
          </a:bodyPr>
          <a:lstStyle/>
          <a:p>
            <a:r>
              <a:rPr lang="en-US" dirty="0"/>
              <a:t>Players With Highest Number of Games</a:t>
            </a:r>
          </a:p>
        </p:txBody>
      </p:sp>
      <p:pic>
        <p:nvPicPr>
          <p:cNvPr id="3" name="Picture 4" descr="Chart, bar chart&#10;&#10;Description automatically generated">
            <a:extLst>
              <a:ext uri="{FF2B5EF4-FFF2-40B4-BE49-F238E27FC236}">
                <a16:creationId xmlns:a16="http://schemas.microsoft.com/office/drawing/2014/main" id="{E98230B3-70FC-418D-1CC1-A3186911D0EF}"/>
              </a:ext>
            </a:extLst>
          </p:cNvPr>
          <p:cNvPicPr>
            <a:picLocks noChangeAspect="1"/>
          </p:cNvPicPr>
          <p:nvPr/>
        </p:nvPicPr>
        <p:blipFill>
          <a:blip r:embed="rId2"/>
          <a:stretch>
            <a:fillRect/>
          </a:stretch>
        </p:blipFill>
        <p:spPr>
          <a:xfrm>
            <a:off x="4677115" y="1507457"/>
            <a:ext cx="7455223" cy="4611051"/>
          </a:xfrm>
          <a:prstGeom prst="rect">
            <a:avLst/>
          </a:prstGeom>
          <a:noFill/>
        </p:spPr>
      </p:pic>
      <p:sp>
        <p:nvSpPr>
          <p:cNvPr id="5" name="TextBox 4">
            <a:extLst>
              <a:ext uri="{FF2B5EF4-FFF2-40B4-BE49-F238E27FC236}">
                <a16:creationId xmlns:a16="http://schemas.microsoft.com/office/drawing/2014/main" id="{F90740E4-52B3-C01A-6CE4-2EE2C58AEC03}"/>
              </a:ext>
            </a:extLst>
          </p:cNvPr>
          <p:cNvSpPr txBox="1"/>
          <p:nvPr/>
        </p:nvSpPr>
        <p:spPr>
          <a:xfrm>
            <a:off x="188495" y="1345191"/>
            <a:ext cx="4492793" cy="5078313"/>
          </a:xfrm>
          <a:prstGeom prst="rect">
            <a:avLst/>
          </a:prstGeom>
          <a:noFill/>
        </p:spPr>
        <p:txBody>
          <a:bodyPr wrap="square" lIns="91440" tIns="45720" rIns="91440" bIns="45720" rtlCol="0" anchor="t">
            <a:spAutoFit/>
          </a:bodyPr>
          <a:lstStyle/>
          <a:p>
            <a:r>
              <a:rPr lang="en-US" sz="1800">
                <a:effectLst/>
                <a:ea typeface="+mn-lt"/>
                <a:cs typeface="+mn-lt"/>
              </a:rPr>
              <a:t>This bar graph gives the users an idea of who played the highest number of FAF games till date. It depicts the players who are most actively playing the game and will be useful for the other players who wish to improve their game as they can investigate the statistics of these active players and understand their gameplay</a:t>
            </a:r>
            <a:r>
              <a:rPr lang="en-US">
                <a:ea typeface="+mn-lt"/>
                <a:cs typeface="+mn-lt"/>
              </a:rPr>
              <a:t>. This graph can also be useful for the community members at FAF to determine who are the highly engaged players and further they can analyze what type of games/maps/commands are being used by them to enhance the future modifications for games based on these. We can see that the player with login name ‘coca’ has played highest number of games which is 23,588 till date which is June 2022.</a:t>
            </a:r>
          </a:p>
        </p:txBody>
      </p:sp>
    </p:spTree>
    <p:extLst>
      <p:ext uri="{BB962C8B-B14F-4D97-AF65-F5344CB8AC3E}">
        <p14:creationId xmlns:p14="http://schemas.microsoft.com/office/powerpoint/2010/main" val="10120177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F6BA-77D4-C8D1-DDBB-790D99C00779}"/>
              </a:ext>
            </a:extLst>
          </p:cNvPr>
          <p:cNvSpPr>
            <a:spLocks noGrp="1"/>
          </p:cNvSpPr>
          <p:nvPr>
            <p:ph type="title"/>
          </p:nvPr>
        </p:nvSpPr>
        <p:spPr>
          <a:xfrm>
            <a:off x="838200" y="156578"/>
            <a:ext cx="10515600" cy="1325563"/>
          </a:xfrm>
        </p:spPr>
        <p:txBody>
          <a:bodyPr anchor="ctr">
            <a:normAutofit/>
          </a:bodyPr>
          <a:lstStyle/>
          <a:p>
            <a:r>
              <a:rPr lang="en-US">
                <a:latin typeface="Rockwell"/>
                <a:ea typeface="Roboto"/>
                <a:cs typeface="Raavi"/>
              </a:rPr>
              <a:t>Top Most and Least Played Maps</a:t>
            </a:r>
            <a:endParaRPr lang="en-US" dirty="0">
              <a:latin typeface="Rockwell"/>
              <a:ea typeface="Roboto"/>
              <a:cs typeface="Raavi"/>
            </a:endParaRPr>
          </a:p>
        </p:txBody>
      </p:sp>
      <p:sp>
        <p:nvSpPr>
          <p:cNvPr id="4" name="TextBox 3">
            <a:extLst>
              <a:ext uri="{FF2B5EF4-FFF2-40B4-BE49-F238E27FC236}">
                <a16:creationId xmlns:a16="http://schemas.microsoft.com/office/drawing/2014/main" id="{214E0E63-F1A1-39C5-AECE-508B319AA6F7}"/>
              </a:ext>
            </a:extLst>
          </p:cNvPr>
          <p:cNvSpPr txBox="1"/>
          <p:nvPr/>
        </p:nvSpPr>
        <p:spPr>
          <a:xfrm>
            <a:off x="838200" y="1399222"/>
            <a:ext cx="9563100" cy="369332"/>
          </a:xfrm>
          <a:prstGeom prst="rect">
            <a:avLst/>
          </a:prstGeom>
          <a:noFill/>
        </p:spPr>
        <p:txBody>
          <a:bodyPr wrap="square" lIns="91440" tIns="45720" rIns="91440" bIns="45720" rtlCol="0" anchor="t">
            <a:spAutoFit/>
          </a:bodyPr>
          <a:lstStyle/>
          <a:p>
            <a:endParaRPr lang="en-US" dirty="0">
              <a:latin typeface="Calibri"/>
              <a:cs typeface="Times New Roman"/>
            </a:endParaRPr>
          </a:p>
        </p:txBody>
      </p:sp>
      <p:pic>
        <p:nvPicPr>
          <p:cNvPr id="3" name="Picture 5" descr="Chart, histogram&#10;&#10;Description automatically generated">
            <a:extLst>
              <a:ext uri="{FF2B5EF4-FFF2-40B4-BE49-F238E27FC236}">
                <a16:creationId xmlns:a16="http://schemas.microsoft.com/office/drawing/2014/main" id="{5DFDAAFA-5473-971D-FAE9-C414B5343006}"/>
              </a:ext>
            </a:extLst>
          </p:cNvPr>
          <p:cNvPicPr>
            <a:picLocks noChangeAspect="1"/>
          </p:cNvPicPr>
          <p:nvPr/>
        </p:nvPicPr>
        <p:blipFill>
          <a:blip r:embed="rId2"/>
          <a:stretch>
            <a:fillRect/>
          </a:stretch>
        </p:blipFill>
        <p:spPr>
          <a:xfrm>
            <a:off x="256924" y="1401930"/>
            <a:ext cx="6279984" cy="4639679"/>
          </a:xfrm>
          <a:prstGeom prst="rect">
            <a:avLst/>
          </a:prstGeom>
        </p:spPr>
      </p:pic>
      <p:pic>
        <p:nvPicPr>
          <p:cNvPr id="7" name="Picture 7" descr="A picture containing background pattern&#10;&#10;Description automatically generated">
            <a:extLst>
              <a:ext uri="{FF2B5EF4-FFF2-40B4-BE49-F238E27FC236}">
                <a16:creationId xmlns:a16="http://schemas.microsoft.com/office/drawing/2014/main" id="{8F09B100-51F4-9E24-3FDB-E690EE6A8A6F}"/>
              </a:ext>
            </a:extLst>
          </p:cNvPr>
          <p:cNvPicPr>
            <a:picLocks noChangeAspect="1"/>
          </p:cNvPicPr>
          <p:nvPr/>
        </p:nvPicPr>
        <p:blipFill>
          <a:blip r:embed="rId3"/>
          <a:stretch>
            <a:fillRect/>
          </a:stretch>
        </p:blipFill>
        <p:spPr>
          <a:xfrm>
            <a:off x="6609348" y="1476997"/>
            <a:ext cx="5406189" cy="4545689"/>
          </a:xfrm>
          <a:prstGeom prst="rect">
            <a:avLst/>
          </a:prstGeom>
        </p:spPr>
      </p:pic>
    </p:spTree>
    <p:extLst>
      <p:ext uri="{BB962C8B-B14F-4D97-AF65-F5344CB8AC3E}">
        <p14:creationId xmlns:p14="http://schemas.microsoft.com/office/powerpoint/2010/main" val="3763583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F6BA-77D4-C8D1-DDBB-790D99C00779}"/>
              </a:ext>
            </a:extLst>
          </p:cNvPr>
          <p:cNvSpPr>
            <a:spLocks noGrp="1"/>
          </p:cNvSpPr>
          <p:nvPr>
            <p:ph type="title"/>
          </p:nvPr>
        </p:nvSpPr>
        <p:spPr>
          <a:xfrm>
            <a:off x="788396" y="295400"/>
            <a:ext cx="10515600" cy="1325563"/>
          </a:xfrm>
        </p:spPr>
        <p:txBody>
          <a:bodyPr anchor="ctr">
            <a:normAutofit/>
          </a:bodyPr>
          <a:lstStyle/>
          <a:p>
            <a:r>
              <a:rPr lang="en-US" dirty="0">
                <a:latin typeface="Rockwell"/>
                <a:ea typeface="Roboto"/>
                <a:cs typeface="Raavi"/>
              </a:rPr>
              <a:t>Player Statistics by Faction</a:t>
            </a:r>
            <a:endParaRPr lang="en-US" dirty="0"/>
          </a:p>
        </p:txBody>
      </p:sp>
      <p:pic>
        <p:nvPicPr>
          <p:cNvPr id="3" name="Picture 3" descr="Chart, bar chart&#10;&#10;Description automatically generated">
            <a:extLst>
              <a:ext uri="{FF2B5EF4-FFF2-40B4-BE49-F238E27FC236}">
                <a16:creationId xmlns:a16="http://schemas.microsoft.com/office/drawing/2014/main" id="{96EC05CD-577F-E7CB-3816-2C9CB9E808F0}"/>
              </a:ext>
            </a:extLst>
          </p:cNvPr>
          <p:cNvPicPr>
            <a:picLocks noChangeAspect="1"/>
          </p:cNvPicPr>
          <p:nvPr/>
        </p:nvPicPr>
        <p:blipFill>
          <a:blip r:embed="rId2"/>
          <a:stretch>
            <a:fillRect/>
          </a:stretch>
        </p:blipFill>
        <p:spPr>
          <a:xfrm>
            <a:off x="4114591" y="1377616"/>
            <a:ext cx="7837877" cy="4563067"/>
          </a:xfrm>
          <a:prstGeom prst="rect">
            <a:avLst/>
          </a:prstGeom>
        </p:spPr>
      </p:pic>
      <p:sp>
        <p:nvSpPr>
          <p:cNvPr id="7" name="TextBox 6">
            <a:extLst>
              <a:ext uri="{FF2B5EF4-FFF2-40B4-BE49-F238E27FC236}">
                <a16:creationId xmlns:a16="http://schemas.microsoft.com/office/drawing/2014/main" id="{8BAC0BCB-B1E5-3887-CBB4-D1A1B5FA696A}"/>
              </a:ext>
            </a:extLst>
          </p:cNvPr>
          <p:cNvSpPr txBox="1"/>
          <p:nvPr/>
        </p:nvSpPr>
        <p:spPr>
          <a:xfrm>
            <a:off x="250986" y="1381125"/>
            <a:ext cx="3797466" cy="5078313"/>
          </a:xfrm>
          <a:prstGeom prst="rect">
            <a:avLst/>
          </a:prstGeom>
          <a:noFill/>
        </p:spPr>
        <p:txBody>
          <a:bodyPr wrap="square" lIns="91440" tIns="45720" rIns="91440" bIns="45720" rtlCol="0" anchor="t">
            <a:spAutoFit/>
          </a:bodyPr>
          <a:lstStyle/>
          <a:p>
            <a:r>
              <a:rPr lang="en-US">
                <a:ea typeface="+mn-lt"/>
                <a:cs typeface="+mn-lt"/>
              </a:rPr>
              <a:t>This bar </a:t>
            </a:r>
            <a:r>
              <a:rPr lang="en-US" sz="1800">
                <a:effectLst/>
                <a:ea typeface="+mn-lt"/>
                <a:cs typeface="+mn-lt"/>
              </a:rPr>
              <a:t>graph helps us understand how many players played as various factions out of the total available factions. Further it also tells us how many players out of the total won the game by playing as that faction.</a:t>
            </a:r>
            <a:r>
              <a:rPr lang="en-US">
                <a:ea typeface="+mn-lt"/>
                <a:cs typeface="+mn-lt"/>
              </a:rPr>
              <a:t> This information will be useful for players to understand what number of players were using a particular faction and how many out of them won the game to choose their faction before playing. This data can also be used by the community members to decide which faction is a winning faction and what utilities need to be added to the underperforming factions to improve the game and increase the difficulty</a:t>
            </a:r>
            <a:r>
              <a:rPr lang="en-US" sz="1800">
                <a:effectLst/>
                <a:ea typeface="+mn-lt"/>
                <a:cs typeface="+mn-lt"/>
              </a:rPr>
              <a:t>.</a:t>
            </a:r>
            <a:endParaRPr lang="en-US">
              <a:ea typeface="+mn-lt"/>
              <a:cs typeface="+mn-lt"/>
            </a:endParaRPr>
          </a:p>
        </p:txBody>
      </p:sp>
    </p:spTree>
    <p:extLst>
      <p:ext uri="{BB962C8B-B14F-4D97-AF65-F5344CB8AC3E}">
        <p14:creationId xmlns:p14="http://schemas.microsoft.com/office/powerpoint/2010/main" val="2209489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F6BA-77D4-C8D1-DDBB-790D99C00779}"/>
              </a:ext>
            </a:extLst>
          </p:cNvPr>
          <p:cNvSpPr>
            <a:spLocks noGrp="1"/>
          </p:cNvSpPr>
          <p:nvPr>
            <p:ph type="title"/>
          </p:nvPr>
        </p:nvSpPr>
        <p:spPr>
          <a:xfrm>
            <a:off x="838200" y="365125"/>
            <a:ext cx="10515600" cy="1325563"/>
          </a:xfrm>
        </p:spPr>
        <p:txBody>
          <a:bodyPr anchor="ctr">
            <a:normAutofit/>
          </a:bodyPr>
          <a:lstStyle/>
          <a:p>
            <a:r>
              <a:rPr lang="en-US"/>
              <a:t>Most Frequently Used Commands </a:t>
            </a:r>
            <a:endParaRPr lang="en-US" dirty="0"/>
          </a:p>
        </p:txBody>
      </p:sp>
      <p:pic>
        <p:nvPicPr>
          <p:cNvPr id="4" name="Picture 4" descr="Chart, pie chart&#10;&#10;Description automatically generated">
            <a:extLst>
              <a:ext uri="{FF2B5EF4-FFF2-40B4-BE49-F238E27FC236}">
                <a16:creationId xmlns:a16="http://schemas.microsoft.com/office/drawing/2014/main" id="{9C6E8134-681A-BC15-E038-5A2750B5B966}"/>
              </a:ext>
            </a:extLst>
          </p:cNvPr>
          <p:cNvPicPr>
            <a:picLocks noChangeAspect="1"/>
          </p:cNvPicPr>
          <p:nvPr/>
        </p:nvPicPr>
        <p:blipFill>
          <a:blip r:embed="rId2"/>
          <a:stretch>
            <a:fillRect/>
          </a:stretch>
        </p:blipFill>
        <p:spPr>
          <a:xfrm>
            <a:off x="1427346" y="1521494"/>
            <a:ext cx="9147475" cy="4792193"/>
          </a:xfrm>
          <a:prstGeom prst="rect">
            <a:avLst/>
          </a:prstGeom>
          <a:noFill/>
        </p:spPr>
      </p:pic>
    </p:spTree>
    <p:extLst>
      <p:ext uri="{BB962C8B-B14F-4D97-AF65-F5344CB8AC3E}">
        <p14:creationId xmlns:p14="http://schemas.microsoft.com/office/powerpoint/2010/main" val="2256688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F6BA-77D4-C8D1-DDBB-790D99C00779}"/>
              </a:ext>
            </a:extLst>
          </p:cNvPr>
          <p:cNvSpPr>
            <a:spLocks noGrp="1"/>
          </p:cNvSpPr>
          <p:nvPr>
            <p:ph type="title"/>
          </p:nvPr>
        </p:nvSpPr>
        <p:spPr>
          <a:xfrm>
            <a:off x="838200" y="365125"/>
            <a:ext cx="10515600" cy="1325563"/>
          </a:xfrm>
        </p:spPr>
        <p:txBody>
          <a:bodyPr anchor="ctr">
            <a:normAutofit/>
          </a:bodyPr>
          <a:lstStyle/>
          <a:p>
            <a:r>
              <a:rPr lang="en-US" dirty="0">
                <a:latin typeface="Rockwell"/>
                <a:ea typeface="Roboto"/>
                <a:cs typeface="Raavi"/>
              </a:rPr>
              <a:t>Games Statistics by Month and Year</a:t>
            </a:r>
            <a:endParaRPr lang="en-US" dirty="0"/>
          </a:p>
        </p:txBody>
      </p:sp>
      <p:pic>
        <p:nvPicPr>
          <p:cNvPr id="3" name="Picture 4" descr="Chart, pie chart&#10;&#10;Description automatically generated">
            <a:extLst>
              <a:ext uri="{FF2B5EF4-FFF2-40B4-BE49-F238E27FC236}">
                <a16:creationId xmlns:a16="http://schemas.microsoft.com/office/drawing/2014/main" id="{F672A2FA-A824-11C4-C370-8A1DC7BFCAFF}"/>
              </a:ext>
            </a:extLst>
          </p:cNvPr>
          <p:cNvPicPr>
            <a:picLocks noChangeAspect="1"/>
          </p:cNvPicPr>
          <p:nvPr/>
        </p:nvPicPr>
        <p:blipFill>
          <a:blip r:embed="rId2"/>
          <a:stretch>
            <a:fillRect/>
          </a:stretch>
        </p:blipFill>
        <p:spPr>
          <a:xfrm>
            <a:off x="348916" y="1264235"/>
            <a:ext cx="7923749" cy="5050287"/>
          </a:xfrm>
          <a:prstGeom prst="rect">
            <a:avLst/>
          </a:prstGeom>
          <a:noFill/>
        </p:spPr>
      </p:pic>
      <p:sp>
        <p:nvSpPr>
          <p:cNvPr id="5" name="TextBox 4">
            <a:extLst>
              <a:ext uri="{FF2B5EF4-FFF2-40B4-BE49-F238E27FC236}">
                <a16:creationId xmlns:a16="http://schemas.microsoft.com/office/drawing/2014/main" id="{B748C31B-A219-298B-FC4F-3846A1FCA9EE}"/>
              </a:ext>
            </a:extLst>
          </p:cNvPr>
          <p:cNvSpPr txBox="1"/>
          <p:nvPr/>
        </p:nvSpPr>
        <p:spPr>
          <a:xfrm>
            <a:off x="8262687" y="1323473"/>
            <a:ext cx="3831457" cy="5078313"/>
          </a:xfrm>
          <a:prstGeom prst="rect">
            <a:avLst/>
          </a:prstGeom>
          <a:noFill/>
        </p:spPr>
        <p:txBody>
          <a:bodyPr wrap="square" lIns="91440" tIns="45720" rIns="91440" bIns="45720" rtlCol="0" anchor="t">
            <a:spAutoFit/>
          </a:bodyPr>
          <a:lstStyle/>
          <a:p>
            <a:r>
              <a:rPr lang="en-US" sz="1800" dirty="0">
                <a:effectLst/>
                <a:ea typeface="+mn-lt"/>
                <a:cs typeface="+mn-lt"/>
              </a:rPr>
              <a:t>This pie chart shows what percent of the total games played till date was played in every year starting 2012 to 2022. </a:t>
            </a:r>
            <a:r>
              <a:rPr lang="en-US" dirty="0">
                <a:ea typeface="+mn-lt"/>
                <a:cs typeface="+mn-lt"/>
              </a:rPr>
              <a:t>The bar on the right depicts the number of games played in every month of 2022. This graph is useful for the community members to find in which year more games were played and shows the distribution of games played by months for the most recent year. This can be used in deciding how the game is performing overall year after year and which year had the maximum games played. Further, this information can be used to find out what modifications were prevalent in that year which led to more number of players playing the game.</a:t>
            </a:r>
          </a:p>
        </p:txBody>
      </p:sp>
    </p:spTree>
    <p:extLst>
      <p:ext uri="{BB962C8B-B14F-4D97-AF65-F5344CB8AC3E}">
        <p14:creationId xmlns:p14="http://schemas.microsoft.com/office/powerpoint/2010/main" val="2283408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F6BA-77D4-C8D1-DDBB-790D99C00779}"/>
              </a:ext>
            </a:extLst>
          </p:cNvPr>
          <p:cNvSpPr>
            <a:spLocks noGrp="1"/>
          </p:cNvSpPr>
          <p:nvPr>
            <p:ph type="title"/>
          </p:nvPr>
        </p:nvSpPr>
        <p:spPr>
          <a:xfrm>
            <a:off x="838200" y="365125"/>
            <a:ext cx="10515600" cy="1325563"/>
          </a:xfrm>
        </p:spPr>
        <p:txBody>
          <a:bodyPr anchor="ctr">
            <a:normAutofit/>
          </a:bodyPr>
          <a:lstStyle/>
          <a:p>
            <a:r>
              <a:rPr lang="en-US"/>
              <a:t>Statistics of Player with Login ID Coca</a:t>
            </a:r>
            <a:endParaRPr lang="en-US" dirty="0"/>
          </a:p>
        </p:txBody>
      </p:sp>
      <p:pic>
        <p:nvPicPr>
          <p:cNvPr id="4" name="Picture 4">
            <a:extLst>
              <a:ext uri="{FF2B5EF4-FFF2-40B4-BE49-F238E27FC236}">
                <a16:creationId xmlns:a16="http://schemas.microsoft.com/office/drawing/2014/main" id="{6229E6BB-4734-DC80-16F6-046BBCBA95DD}"/>
              </a:ext>
            </a:extLst>
          </p:cNvPr>
          <p:cNvPicPr>
            <a:picLocks noChangeAspect="1"/>
          </p:cNvPicPr>
          <p:nvPr/>
        </p:nvPicPr>
        <p:blipFill>
          <a:blip r:embed="rId2"/>
          <a:stretch>
            <a:fillRect/>
          </a:stretch>
        </p:blipFill>
        <p:spPr>
          <a:xfrm>
            <a:off x="216570" y="1854486"/>
            <a:ext cx="5527884" cy="4068641"/>
          </a:xfrm>
          <a:prstGeom prst="rect">
            <a:avLst/>
          </a:prstGeom>
          <a:noFill/>
        </p:spPr>
      </p:pic>
      <p:pic>
        <p:nvPicPr>
          <p:cNvPr id="5" name="Picture 5" descr="Chart, line chart, histogram&#10;&#10;Description automatically generated">
            <a:extLst>
              <a:ext uri="{FF2B5EF4-FFF2-40B4-BE49-F238E27FC236}">
                <a16:creationId xmlns:a16="http://schemas.microsoft.com/office/drawing/2014/main" id="{24238CD8-826E-1E1B-E990-B1D576417AF3}"/>
              </a:ext>
            </a:extLst>
          </p:cNvPr>
          <p:cNvPicPr>
            <a:picLocks noChangeAspect="1"/>
          </p:cNvPicPr>
          <p:nvPr/>
        </p:nvPicPr>
        <p:blipFill>
          <a:blip r:embed="rId3"/>
          <a:stretch>
            <a:fillRect/>
          </a:stretch>
        </p:blipFill>
        <p:spPr>
          <a:xfrm>
            <a:off x="6101348" y="1854277"/>
            <a:ext cx="5864725" cy="4165446"/>
          </a:xfrm>
          <a:prstGeom prst="rect">
            <a:avLst/>
          </a:prstGeom>
        </p:spPr>
      </p:pic>
      <p:pic>
        <p:nvPicPr>
          <p:cNvPr id="6" name="Picture 4" descr="Chart&#10;&#10;Description automatically generated">
            <a:extLst>
              <a:ext uri="{FF2B5EF4-FFF2-40B4-BE49-F238E27FC236}">
                <a16:creationId xmlns:a16="http://schemas.microsoft.com/office/drawing/2014/main" id="{C7B17FC8-5957-E2E7-1A05-1A35E0992F40}"/>
              </a:ext>
            </a:extLst>
          </p:cNvPr>
          <p:cNvPicPr>
            <a:picLocks noChangeAspect="1"/>
          </p:cNvPicPr>
          <p:nvPr/>
        </p:nvPicPr>
        <p:blipFill>
          <a:blip r:embed="rId2"/>
          <a:stretch>
            <a:fillRect/>
          </a:stretch>
        </p:blipFill>
        <p:spPr>
          <a:xfrm>
            <a:off x="356938" y="1994854"/>
            <a:ext cx="5527884" cy="4068641"/>
          </a:xfrm>
          <a:prstGeom prst="rect">
            <a:avLst/>
          </a:prstGeom>
          <a:noFill/>
        </p:spPr>
      </p:pic>
    </p:spTree>
    <p:extLst>
      <p:ext uri="{BB962C8B-B14F-4D97-AF65-F5344CB8AC3E}">
        <p14:creationId xmlns:p14="http://schemas.microsoft.com/office/powerpoint/2010/main" val="8785609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F6BA-77D4-C8D1-DDBB-790D99C00779}"/>
              </a:ext>
            </a:extLst>
          </p:cNvPr>
          <p:cNvSpPr>
            <a:spLocks noGrp="1"/>
          </p:cNvSpPr>
          <p:nvPr>
            <p:ph type="title"/>
          </p:nvPr>
        </p:nvSpPr>
        <p:spPr>
          <a:xfrm>
            <a:off x="838200" y="365125"/>
            <a:ext cx="10515600" cy="1325563"/>
          </a:xfrm>
        </p:spPr>
        <p:txBody>
          <a:bodyPr anchor="ctr">
            <a:normAutofit/>
          </a:bodyPr>
          <a:lstStyle/>
          <a:p>
            <a:r>
              <a:rPr lang="en-US"/>
              <a:t>Actions per Minute by Players</a:t>
            </a:r>
            <a:endParaRPr lang="en-US" dirty="0"/>
          </a:p>
        </p:txBody>
      </p:sp>
      <p:pic>
        <p:nvPicPr>
          <p:cNvPr id="4" name="Picture 4" descr="Chart, waterfall chart&#10;&#10;Description automatically generated">
            <a:extLst>
              <a:ext uri="{FF2B5EF4-FFF2-40B4-BE49-F238E27FC236}">
                <a16:creationId xmlns:a16="http://schemas.microsoft.com/office/drawing/2014/main" id="{288EDCFB-8BDB-4555-B5E8-5BD9612A1366}"/>
              </a:ext>
            </a:extLst>
          </p:cNvPr>
          <p:cNvPicPr>
            <a:picLocks noChangeAspect="1"/>
          </p:cNvPicPr>
          <p:nvPr/>
        </p:nvPicPr>
        <p:blipFill>
          <a:blip r:embed="rId2"/>
          <a:stretch>
            <a:fillRect/>
          </a:stretch>
        </p:blipFill>
        <p:spPr>
          <a:xfrm>
            <a:off x="838200" y="1390399"/>
            <a:ext cx="7496176" cy="4950024"/>
          </a:xfrm>
          <a:prstGeom prst="rect">
            <a:avLst/>
          </a:prstGeom>
          <a:noFill/>
        </p:spPr>
      </p:pic>
      <p:sp>
        <p:nvSpPr>
          <p:cNvPr id="5" name="TextBox 4">
            <a:extLst>
              <a:ext uri="{FF2B5EF4-FFF2-40B4-BE49-F238E27FC236}">
                <a16:creationId xmlns:a16="http://schemas.microsoft.com/office/drawing/2014/main" id="{A4A39ABC-135B-7554-6832-00CF9370B446}"/>
              </a:ext>
            </a:extLst>
          </p:cNvPr>
          <p:cNvSpPr txBox="1"/>
          <p:nvPr/>
        </p:nvSpPr>
        <p:spPr>
          <a:xfrm>
            <a:off x="8476750" y="1535446"/>
            <a:ext cx="3105150" cy="4524315"/>
          </a:xfrm>
          <a:prstGeom prst="rect">
            <a:avLst/>
          </a:prstGeom>
          <a:noFill/>
        </p:spPr>
        <p:txBody>
          <a:bodyPr wrap="square" lIns="91440" tIns="45720" rIns="91440" bIns="45720" rtlCol="0" anchor="t">
            <a:spAutoFit/>
          </a:bodyPr>
          <a:lstStyle/>
          <a:p>
            <a:r>
              <a:rPr lang="en-US" sz="1800">
                <a:effectLst/>
                <a:ea typeface="+mn-lt"/>
                <a:cs typeface="+mn-lt"/>
              </a:rPr>
              <a:t>This horizontal bar diagram is for the command type name issue and shows the actions taken by total players per minute. This has been divided into categories and we can see that most players have an APM between 0 to 25. </a:t>
            </a:r>
            <a:r>
              <a:rPr lang="en-US">
                <a:ea typeface="+mn-lt"/>
                <a:cs typeface="+mn-lt"/>
              </a:rPr>
              <a:t>This data can be useful for the players to determine how many issue command actions are being done by other players and how much they need to improve on their speed of using this command to win.</a:t>
            </a:r>
            <a:endParaRPr lang="en-US"/>
          </a:p>
        </p:txBody>
      </p:sp>
    </p:spTree>
    <p:extLst>
      <p:ext uri="{BB962C8B-B14F-4D97-AF65-F5344CB8AC3E}">
        <p14:creationId xmlns:p14="http://schemas.microsoft.com/office/powerpoint/2010/main" val="2324433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9F1EC-B407-7F09-2E55-D969C7AC7111}"/>
              </a:ext>
            </a:extLst>
          </p:cNvPr>
          <p:cNvSpPr>
            <a:spLocks noGrp="1"/>
          </p:cNvSpPr>
          <p:nvPr>
            <p:ph type="title"/>
          </p:nvPr>
        </p:nvSpPr>
        <p:spPr/>
        <p:txBody>
          <a:bodyPr/>
          <a:lstStyle/>
          <a:p>
            <a:r>
              <a:rPr lang="en-US" dirty="0"/>
              <a:t>Data Challenges</a:t>
            </a:r>
          </a:p>
        </p:txBody>
      </p:sp>
      <p:sp>
        <p:nvSpPr>
          <p:cNvPr id="3" name="Content Placeholder 2">
            <a:extLst>
              <a:ext uri="{FF2B5EF4-FFF2-40B4-BE49-F238E27FC236}">
                <a16:creationId xmlns:a16="http://schemas.microsoft.com/office/drawing/2014/main" id="{4A41263A-DFC5-045E-B17D-96DC2A8AA2F5}"/>
              </a:ext>
            </a:extLst>
          </p:cNvPr>
          <p:cNvSpPr>
            <a:spLocks noGrp="1"/>
          </p:cNvSpPr>
          <p:nvPr>
            <p:ph sz="quarter" idx="10"/>
          </p:nvPr>
        </p:nvSpPr>
        <p:spPr/>
        <p:txBody>
          <a:bodyPr>
            <a:normAutofit lnSpcReduction="10000"/>
          </a:bodyPr>
          <a:lstStyle/>
          <a:p>
            <a:pPr marL="0" marR="0" indent="0" algn="l" rtl="0" fontAlgn="t">
              <a:lnSpc>
                <a:spcPct val="115000"/>
              </a:lnSpc>
              <a:spcBef>
                <a:spcPts val="0"/>
              </a:spcBef>
              <a:spcAft>
                <a:spcPts val="1600"/>
              </a:spcAft>
            </a:pPr>
            <a:r>
              <a:rPr lang="en-GB" sz="1800" b="0" i="0" u="none" strike="noStrike" dirty="0">
                <a:solidFill>
                  <a:srgbClr val="FFFFFF"/>
                </a:solidFill>
                <a:effectLst/>
                <a:latin typeface="Lato" panose="020F0502020204030203" pitchFamily="34" charset="0"/>
                <a:ea typeface="Lato" panose="020F0502020204030203" pitchFamily="34" charset="0"/>
                <a:cs typeface="Lato" panose="020F0502020204030203" pitchFamily="34" charset="0"/>
              </a:rPr>
              <a:t>Difficulty understanding data context</a:t>
            </a:r>
            <a:endParaRPr lang="en-US" sz="1800" b="0" i="0" u="none" strike="noStrike" dirty="0">
              <a:effectLst/>
              <a:latin typeface="Arial" panose="020B0604020202020204" pitchFamily="34" charset="0"/>
            </a:endParaRPr>
          </a:p>
          <a:p>
            <a:pPr marL="0" marR="0" indent="0" algn="l" rtl="0" fontAlgn="t">
              <a:spcBef>
                <a:spcPts val="0"/>
              </a:spcBef>
              <a:spcAft>
                <a:spcPts val="0"/>
              </a:spcAft>
            </a:pPr>
            <a:r>
              <a:rPr lang="en-GB" sz="1800" b="0" i="0" u="none" strike="noStrike" dirty="0">
                <a:solidFill>
                  <a:srgbClr val="FFFFFF"/>
                </a:solidFill>
                <a:effectLst/>
                <a:latin typeface="Arial" panose="020B0604020202020204" pitchFamily="34" charset="0"/>
                <a:ea typeface="Arial" panose="020B0604020202020204" pitchFamily="34" charset="0"/>
                <a:cs typeface="Arial" panose="020B0604020202020204" pitchFamily="34" charset="0"/>
              </a:rPr>
              <a:t>Reference to Astronomy Data websites and Small-Body Database published by NASA</a:t>
            </a:r>
            <a:endParaRPr lang="en-US" sz="1800" b="0" i="0" u="none" strike="noStrike" dirty="0">
              <a:effectLst/>
              <a:latin typeface="Arial" panose="020B0604020202020204" pitchFamily="34" charset="0"/>
            </a:endParaRPr>
          </a:p>
          <a:p>
            <a:pPr marL="0" marR="0" indent="0" algn="l" rtl="0" fontAlgn="t">
              <a:lnSpc>
                <a:spcPct val="115000"/>
              </a:lnSpc>
              <a:spcBef>
                <a:spcPts val="0"/>
              </a:spcBef>
              <a:spcAft>
                <a:spcPts val="1600"/>
              </a:spcAft>
            </a:pPr>
            <a:r>
              <a:rPr lang="en-GB" sz="1800" b="0" i="0" u="none" strike="noStrike" dirty="0">
                <a:solidFill>
                  <a:srgbClr val="FFFFFF"/>
                </a:solidFill>
                <a:effectLst/>
                <a:latin typeface="Lato" panose="020F0502020204030203" pitchFamily="34" charset="0"/>
                <a:ea typeface="Lato" panose="020F0502020204030203" pitchFamily="34" charset="0"/>
                <a:cs typeface="Lato" panose="020F0502020204030203" pitchFamily="34" charset="0"/>
              </a:rPr>
              <a:t>Lack of knowledge of scientific terms</a:t>
            </a:r>
            <a:endParaRPr lang="en-US" sz="1800" b="0" i="0" u="none" strike="noStrike" dirty="0">
              <a:effectLst/>
              <a:latin typeface="Arial" panose="020B0604020202020204" pitchFamily="34" charset="0"/>
            </a:endParaRPr>
          </a:p>
          <a:p>
            <a:pPr marL="0" marR="0" indent="0" algn="l" rtl="0" fontAlgn="t">
              <a:spcBef>
                <a:spcPts val="0"/>
              </a:spcBef>
              <a:spcAft>
                <a:spcPts val="0"/>
              </a:spcAft>
            </a:pPr>
            <a:r>
              <a:rPr lang="en-GB" sz="1800" b="0" i="0" u="none" strike="noStrike" dirty="0">
                <a:solidFill>
                  <a:srgbClr val="FFFFFF"/>
                </a:solidFill>
                <a:effectLst/>
                <a:latin typeface="Arial" panose="020B0604020202020204" pitchFamily="34" charset="0"/>
                <a:ea typeface="Arial" panose="020B0604020202020204" pitchFamily="34" charset="0"/>
                <a:cs typeface="Arial" panose="020B0604020202020204" pitchFamily="34" charset="0"/>
              </a:rPr>
              <a:t>NASA JSPL web page reference metadata used</a:t>
            </a:r>
            <a:endParaRPr lang="en-US" sz="1800" b="0" i="0" u="none" strike="noStrike" dirty="0">
              <a:effectLst/>
              <a:latin typeface="Arial" panose="020B0604020202020204" pitchFamily="34" charset="0"/>
            </a:endParaRPr>
          </a:p>
          <a:p>
            <a:pPr marL="0" marR="0" indent="0" algn="l" rtl="0" fontAlgn="t">
              <a:lnSpc>
                <a:spcPct val="115000"/>
              </a:lnSpc>
              <a:spcBef>
                <a:spcPts val="0"/>
              </a:spcBef>
              <a:spcAft>
                <a:spcPts val="1600"/>
              </a:spcAft>
            </a:pPr>
            <a:r>
              <a:rPr lang="en-GB" sz="1800" b="0" i="0" u="none" strike="noStrike" dirty="0">
                <a:solidFill>
                  <a:srgbClr val="FFFFFF"/>
                </a:solidFill>
                <a:effectLst/>
                <a:latin typeface="Lato" panose="020F0502020204030203" pitchFamily="34" charset="0"/>
                <a:ea typeface="Lato" panose="020F0502020204030203" pitchFamily="34" charset="0"/>
                <a:cs typeface="Lato" panose="020F0502020204030203" pitchFamily="34" charset="0"/>
              </a:rPr>
              <a:t>Some columns containing 98% of null values</a:t>
            </a:r>
            <a:endParaRPr lang="en-US" sz="1800" b="0" i="0" u="none" strike="noStrike" dirty="0">
              <a:effectLst/>
              <a:latin typeface="Arial" panose="020B0604020202020204" pitchFamily="34" charset="0"/>
            </a:endParaRPr>
          </a:p>
          <a:p>
            <a:pPr marL="0" marR="0" indent="0" algn="l" rtl="0" fontAlgn="t">
              <a:spcBef>
                <a:spcPts val="0"/>
              </a:spcBef>
              <a:spcAft>
                <a:spcPts val="0"/>
              </a:spcAft>
            </a:pPr>
            <a:r>
              <a:rPr lang="en-GB" sz="1800" b="0" i="0" u="none" strike="noStrike" dirty="0">
                <a:solidFill>
                  <a:srgbClr val="FFFFFF"/>
                </a:solidFill>
                <a:effectLst/>
                <a:latin typeface="Arial" panose="020B0604020202020204" pitchFamily="34" charset="0"/>
                <a:ea typeface="Arial" panose="020B0604020202020204" pitchFamily="34" charset="0"/>
                <a:cs typeface="Arial" panose="020B0604020202020204" pitchFamily="34" charset="0"/>
              </a:rPr>
              <a:t>Accessed the value and dropped unwanted columns, alter values to be used for analysis</a:t>
            </a:r>
            <a:endParaRPr lang="en-US" sz="1800" b="0" i="0" u="none" strike="noStrike" dirty="0">
              <a:effectLst/>
              <a:latin typeface="Arial" panose="020B0604020202020204" pitchFamily="34" charset="0"/>
            </a:endParaRPr>
          </a:p>
          <a:p>
            <a:pPr marL="0" marR="0" indent="0" algn="l" rtl="0" fontAlgn="t">
              <a:lnSpc>
                <a:spcPct val="115000"/>
              </a:lnSpc>
              <a:spcBef>
                <a:spcPts val="0"/>
              </a:spcBef>
              <a:spcAft>
                <a:spcPts val="1600"/>
              </a:spcAft>
            </a:pPr>
            <a:r>
              <a:rPr lang="en-GB" sz="1800" b="0" i="0" u="none" strike="noStrike" dirty="0">
                <a:solidFill>
                  <a:srgbClr val="FFFFFF"/>
                </a:solidFill>
                <a:effectLst/>
                <a:latin typeface="Lato" panose="020F0502020204030203" pitchFamily="34" charset="0"/>
                <a:ea typeface="Lato" panose="020F0502020204030203" pitchFamily="34" charset="0"/>
                <a:cs typeface="Lato" panose="020F0502020204030203" pitchFamily="34" charset="0"/>
              </a:rPr>
              <a:t>Many columns highly skewed when observing distribution</a:t>
            </a:r>
            <a:endParaRPr lang="en-US" sz="1800" b="0" i="0" u="none" strike="noStrike" dirty="0">
              <a:effectLst/>
              <a:latin typeface="Arial" panose="020B0604020202020204" pitchFamily="34" charset="0"/>
            </a:endParaRPr>
          </a:p>
          <a:p>
            <a:pPr marL="0" marR="0" indent="0" algn="l" rtl="0" fontAlgn="t">
              <a:spcBef>
                <a:spcPts val="0"/>
              </a:spcBef>
              <a:spcAft>
                <a:spcPts val="0"/>
              </a:spcAft>
            </a:pPr>
            <a:r>
              <a:rPr lang="en-GB" sz="1800" b="0" i="0" u="none" strike="noStrike" dirty="0">
                <a:solidFill>
                  <a:srgbClr val="FFFFFF"/>
                </a:solidFill>
                <a:effectLst/>
                <a:latin typeface="Arial" panose="020B0604020202020204" pitchFamily="34" charset="0"/>
                <a:ea typeface="Arial" panose="020B0604020202020204" pitchFamily="34" charset="0"/>
                <a:cs typeface="Arial" panose="020B0604020202020204" pitchFamily="34" charset="0"/>
              </a:rPr>
              <a:t>Classifying data into categories</a:t>
            </a:r>
            <a:endParaRPr lang="en-US" sz="1800" b="0" i="0" u="none" strike="noStrike" dirty="0">
              <a:effectLst/>
              <a:latin typeface="Arial" panose="020B0604020202020204" pitchFamily="34" charset="0"/>
            </a:endParaRPr>
          </a:p>
          <a:p>
            <a:pPr marL="0" marR="0" indent="0" algn="l" rtl="0" fontAlgn="t">
              <a:lnSpc>
                <a:spcPct val="115000"/>
              </a:lnSpc>
              <a:spcBef>
                <a:spcPts val="0"/>
              </a:spcBef>
              <a:spcAft>
                <a:spcPts val="1600"/>
              </a:spcAft>
            </a:pPr>
            <a:r>
              <a:rPr lang="en-GB" sz="1800" b="0" i="0" u="none" strike="noStrike" dirty="0">
                <a:solidFill>
                  <a:srgbClr val="FFFFFF"/>
                </a:solidFill>
                <a:effectLst/>
                <a:latin typeface="Lato" panose="020F0502020204030203" pitchFamily="34" charset="0"/>
                <a:ea typeface="Lato" panose="020F0502020204030203" pitchFamily="34" charset="0"/>
                <a:cs typeface="Lato" panose="020F0502020204030203" pitchFamily="34" charset="0"/>
              </a:rPr>
              <a:t>Pinpointing data analysis focus for visualization</a:t>
            </a:r>
            <a:endParaRPr lang="en-US" sz="1800" b="0" i="0" u="none" strike="noStrike" dirty="0">
              <a:effectLst/>
              <a:latin typeface="Arial" panose="020B0604020202020204" pitchFamily="34" charset="0"/>
            </a:endParaRPr>
          </a:p>
          <a:p>
            <a:pPr marL="0" marR="0" indent="0" algn="l" rtl="0" fontAlgn="t">
              <a:spcBef>
                <a:spcPts val="0"/>
              </a:spcBef>
              <a:spcAft>
                <a:spcPts val="0"/>
              </a:spcAft>
            </a:pPr>
            <a:r>
              <a:rPr lang="en-GB" sz="1800" b="0" i="0" u="none" strike="noStrike" dirty="0">
                <a:solidFill>
                  <a:srgbClr val="FFFFFF"/>
                </a:solidFill>
                <a:effectLst/>
                <a:latin typeface="Arial" panose="020B0604020202020204" pitchFamily="34" charset="0"/>
                <a:ea typeface="Arial" panose="020B0604020202020204" pitchFamily="34" charset="0"/>
                <a:cs typeface="Arial" panose="020B0604020202020204" pitchFamily="34" charset="0"/>
              </a:rPr>
              <a:t>Selecting higher weightage metrics like NEO, PHA</a:t>
            </a:r>
            <a:endParaRPr lang="en-US" sz="1800" b="0" i="0" u="none" strike="noStrike" dirty="0">
              <a:effectLst/>
              <a:latin typeface="Arial" panose="020B0604020202020204" pitchFamily="34" charset="0"/>
            </a:endParaRPr>
          </a:p>
          <a:p>
            <a:pPr marL="0" marR="0" indent="0" algn="l" rtl="0" fontAlgn="t">
              <a:lnSpc>
                <a:spcPct val="115000"/>
              </a:lnSpc>
              <a:spcBef>
                <a:spcPts val="0"/>
              </a:spcBef>
              <a:spcAft>
                <a:spcPts val="1600"/>
              </a:spcAft>
            </a:pPr>
            <a:r>
              <a:rPr lang="en-GB" sz="1800" b="0" i="0" u="none" strike="noStrike" dirty="0">
                <a:solidFill>
                  <a:srgbClr val="FFFFFF"/>
                </a:solidFill>
                <a:effectLst/>
                <a:latin typeface="Lato" panose="020F0502020204030203" pitchFamily="34" charset="0"/>
                <a:ea typeface="Lato" panose="020F0502020204030203" pitchFamily="34" charset="0"/>
                <a:cs typeface="Lato" panose="020F0502020204030203" pitchFamily="34" charset="0"/>
              </a:rPr>
              <a:t>Lack of qualitative data beyond asteroid id’s/names and general class</a:t>
            </a:r>
            <a:endParaRPr lang="en-US" sz="1800" b="0" i="0" u="none" strike="noStrike" dirty="0">
              <a:effectLst/>
              <a:latin typeface="Arial" panose="020B0604020202020204" pitchFamily="34" charset="0"/>
            </a:endParaRPr>
          </a:p>
          <a:p>
            <a:pPr marL="0" marR="0" indent="0" algn="l" rtl="0" fontAlgn="t">
              <a:spcBef>
                <a:spcPts val="0"/>
              </a:spcBef>
              <a:spcAft>
                <a:spcPts val="0"/>
              </a:spcAft>
            </a:pPr>
            <a:r>
              <a:rPr lang="en-GB" sz="1800" b="0" i="0" u="none" strike="noStrike" dirty="0">
                <a:solidFill>
                  <a:srgbClr val="FFFFFF"/>
                </a:solidFill>
                <a:effectLst/>
                <a:latin typeface="Arial" panose="020B0604020202020204" pitchFamily="34" charset="0"/>
                <a:ea typeface="Arial" panose="020B0604020202020204" pitchFamily="34" charset="0"/>
                <a:cs typeface="Arial" panose="020B0604020202020204" pitchFamily="34" charset="0"/>
              </a:rPr>
              <a:t>Create association by relations between data attributes</a:t>
            </a:r>
            <a:endParaRPr lang="en-US" sz="1800" b="0" i="0" u="none" strike="noStrike" dirty="0">
              <a:effectLst/>
              <a:latin typeface="Arial" panose="020B0604020202020204" pitchFamily="34" charset="0"/>
            </a:endParaRPr>
          </a:p>
          <a:p>
            <a:endParaRPr lang="en-US" dirty="0"/>
          </a:p>
        </p:txBody>
      </p:sp>
      <p:graphicFrame>
        <p:nvGraphicFramePr>
          <p:cNvPr id="4" name="Table 4">
            <a:extLst>
              <a:ext uri="{FF2B5EF4-FFF2-40B4-BE49-F238E27FC236}">
                <a16:creationId xmlns:a16="http://schemas.microsoft.com/office/drawing/2014/main" id="{193D31C5-3EAD-D787-4765-2D768FD013AE}"/>
              </a:ext>
            </a:extLst>
          </p:cNvPr>
          <p:cNvGraphicFramePr>
            <a:graphicFrameLocks noGrp="1"/>
          </p:cNvGraphicFramePr>
          <p:nvPr>
            <p:extLst>
              <p:ext uri="{D42A27DB-BD31-4B8C-83A1-F6EECF244321}">
                <p14:modId xmlns:p14="http://schemas.microsoft.com/office/powerpoint/2010/main" val="1962566118"/>
              </p:ext>
            </p:extLst>
          </p:nvPr>
        </p:nvGraphicFramePr>
        <p:xfrm>
          <a:off x="838200" y="1858293"/>
          <a:ext cx="9544050" cy="4350836"/>
        </p:xfrm>
        <a:graphic>
          <a:graphicData uri="http://schemas.openxmlformats.org/drawingml/2006/table">
            <a:tbl>
              <a:tblPr firstRow="1" bandRow="1">
                <a:tableStyleId>{5C22544A-7EE6-4342-B048-85BDC9FD1C3A}</a:tableStyleId>
              </a:tblPr>
              <a:tblGrid>
                <a:gridCol w="4772025">
                  <a:extLst>
                    <a:ext uri="{9D8B030D-6E8A-4147-A177-3AD203B41FA5}">
                      <a16:colId xmlns:a16="http://schemas.microsoft.com/office/drawing/2014/main" val="1092695772"/>
                    </a:ext>
                  </a:extLst>
                </a:gridCol>
                <a:gridCol w="4772025">
                  <a:extLst>
                    <a:ext uri="{9D8B030D-6E8A-4147-A177-3AD203B41FA5}">
                      <a16:colId xmlns:a16="http://schemas.microsoft.com/office/drawing/2014/main" val="2104410071"/>
                    </a:ext>
                  </a:extLst>
                </a:gridCol>
              </a:tblGrid>
              <a:tr h="601796">
                <a:tc>
                  <a:txBody>
                    <a:bodyPr/>
                    <a:lstStyle/>
                    <a:p>
                      <a:r>
                        <a:rPr lang="en-US" dirty="0"/>
                        <a:t>Challenges</a:t>
                      </a:r>
                    </a:p>
                  </a:txBody>
                  <a:tcPr/>
                </a:tc>
                <a:tc>
                  <a:txBody>
                    <a:bodyPr/>
                    <a:lstStyle/>
                    <a:p>
                      <a:r>
                        <a:rPr lang="en-US" dirty="0"/>
                        <a:t>Mitigation</a:t>
                      </a:r>
                    </a:p>
                  </a:txBody>
                  <a:tcPr/>
                </a:tc>
                <a:extLst>
                  <a:ext uri="{0D108BD9-81ED-4DB2-BD59-A6C34878D82A}">
                    <a16:rowId xmlns:a16="http://schemas.microsoft.com/office/drawing/2014/main" val="3894636836"/>
                  </a:ext>
                </a:extLst>
              </a:tr>
              <a:tr h="601796">
                <a:tc>
                  <a:txBody>
                    <a:bodyPr/>
                    <a:lstStyle/>
                    <a:p>
                      <a:r>
                        <a:rPr lang="en-US" dirty="0"/>
                        <a:t>1. Issue with profiling on the local server due to huge size of the dataset.</a:t>
                      </a:r>
                    </a:p>
                  </a:txBody>
                  <a:tcPr/>
                </a:tc>
                <a:tc>
                  <a:txBody>
                    <a:bodyPr/>
                    <a:lstStyle/>
                    <a:p>
                      <a:r>
                        <a:rPr lang="en-US" dirty="0"/>
                        <a:t>Used different machine with a high configuration to perform profiling.</a:t>
                      </a:r>
                    </a:p>
                  </a:txBody>
                  <a:tcPr/>
                </a:tc>
                <a:extLst>
                  <a:ext uri="{0D108BD9-81ED-4DB2-BD59-A6C34878D82A}">
                    <a16:rowId xmlns:a16="http://schemas.microsoft.com/office/drawing/2014/main" val="636573076"/>
                  </a:ext>
                </a:extLst>
              </a:tr>
              <a:tr h="601796">
                <a:tc>
                  <a:txBody>
                    <a:bodyPr/>
                    <a:lstStyle/>
                    <a:p>
                      <a:r>
                        <a:rPr lang="en-US" dirty="0"/>
                        <a:t>2.Lack of knowledge about FAF game</a:t>
                      </a:r>
                    </a:p>
                  </a:txBody>
                  <a:tcPr/>
                </a:tc>
                <a:tc>
                  <a:txBody>
                    <a:bodyPr/>
                    <a:lstStyle/>
                    <a:p>
                      <a:r>
                        <a:rPr lang="en-US" dirty="0"/>
                        <a:t>Research thoroughly about the FAF game commands and rules.</a:t>
                      </a:r>
                    </a:p>
                  </a:txBody>
                  <a:tcPr/>
                </a:tc>
                <a:extLst>
                  <a:ext uri="{0D108BD9-81ED-4DB2-BD59-A6C34878D82A}">
                    <a16:rowId xmlns:a16="http://schemas.microsoft.com/office/drawing/2014/main" val="768888833"/>
                  </a:ext>
                </a:extLst>
              </a:tr>
              <a:tr h="601796">
                <a:tc>
                  <a:txBody>
                    <a:bodyPr/>
                    <a:lstStyle/>
                    <a:p>
                      <a:r>
                        <a:rPr lang="en-US" dirty="0"/>
                        <a:t>3. Ratio related columns are highly skewed when observing distribution.</a:t>
                      </a:r>
                    </a:p>
                  </a:txBody>
                  <a:tcPr/>
                </a:tc>
                <a:tc>
                  <a:txBody>
                    <a:bodyPr/>
                    <a:lstStyle/>
                    <a:p>
                      <a:r>
                        <a:rPr lang="en-US" dirty="0"/>
                        <a:t>Classifying data into categories.</a:t>
                      </a:r>
                    </a:p>
                    <a:p>
                      <a:endParaRPr lang="en-US" dirty="0"/>
                    </a:p>
                  </a:txBody>
                  <a:tcPr/>
                </a:tc>
                <a:extLst>
                  <a:ext uri="{0D108BD9-81ED-4DB2-BD59-A6C34878D82A}">
                    <a16:rowId xmlns:a16="http://schemas.microsoft.com/office/drawing/2014/main" val="2759572054"/>
                  </a:ext>
                </a:extLst>
              </a:tr>
              <a:tr h="601796">
                <a:tc>
                  <a:txBody>
                    <a:bodyPr/>
                    <a:lstStyle/>
                    <a:p>
                      <a:r>
                        <a:rPr lang="en-US" dirty="0"/>
                        <a:t>4. Incorrect datatypes in the neo4j while loading leading incorrect minimum and maximum values of the fields.</a:t>
                      </a:r>
                    </a:p>
                  </a:txBody>
                  <a:tcPr/>
                </a:tc>
                <a:tc>
                  <a:txBody>
                    <a:bodyPr/>
                    <a:lstStyle/>
                    <a:p>
                      <a:r>
                        <a:rPr lang="en-US" dirty="0"/>
                        <a:t>Corrected the datatypes in the database after loading.</a:t>
                      </a:r>
                    </a:p>
                  </a:txBody>
                  <a:tcPr/>
                </a:tc>
                <a:extLst>
                  <a:ext uri="{0D108BD9-81ED-4DB2-BD59-A6C34878D82A}">
                    <a16:rowId xmlns:a16="http://schemas.microsoft.com/office/drawing/2014/main" val="3527266597"/>
                  </a:ext>
                </a:extLst>
              </a:tr>
              <a:tr h="601796">
                <a:tc>
                  <a:txBody>
                    <a:bodyPr/>
                    <a:lstStyle/>
                    <a:p>
                      <a:r>
                        <a:rPr lang="en-US" dirty="0"/>
                        <a:t>5. Faced Heap Space issue exception whiling uploading the data related to the game node due to the data being large.</a:t>
                      </a:r>
                    </a:p>
                  </a:txBody>
                  <a:tcPr/>
                </a:tc>
                <a:tc>
                  <a:txBody>
                    <a:bodyPr/>
                    <a:lstStyle/>
                    <a:p>
                      <a:r>
                        <a:rPr lang="en-US" dirty="0"/>
                        <a:t>Updated the neo4j memory configuration.</a:t>
                      </a:r>
                    </a:p>
                  </a:txBody>
                  <a:tcPr/>
                </a:tc>
                <a:extLst>
                  <a:ext uri="{0D108BD9-81ED-4DB2-BD59-A6C34878D82A}">
                    <a16:rowId xmlns:a16="http://schemas.microsoft.com/office/drawing/2014/main" val="2987030280"/>
                  </a:ext>
                </a:extLst>
              </a:tr>
            </a:tbl>
          </a:graphicData>
        </a:graphic>
      </p:graphicFrame>
    </p:spTree>
    <p:extLst>
      <p:ext uri="{BB962C8B-B14F-4D97-AF65-F5344CB8AC3E}">
        <p14:creationId xmlns:p14="http://schemas.microsoft.com/office/powerpoint/2010/main" val="3171907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245E-AA6F-89C4-BDDB-5D75D0D68636}"/>
              </a:ext>
            </a:extLst>
          </p:cNvPr>
          <p:cNvSpPr>
            <a:spLocks noGrp="1"/>
          </p:cNvSpPr>
          <p:nvPr>
            <p:ph type="title"/>
          </p:nvPr>
        </p:nvSpPr>
        <p:spPr>
          <a:xfrm>
            <a:off x="838200" y="100542"/>
            <a:ext cx="10515600" cy="1325563"/>
          </a:xfrm>
        </p:spPr>
        <p:txBody>
          <a:bodyPr/>
          <a:lstStyle/>
          <a:p>
            <a:r>
              <a:rPr lang="en-US" dirty="0">
                <a:latin typeface="Rockwell"/>
                <a:ea typeface="Roboto"/>
                <a:cs typeface="Raavi"/>
              </a:rPr>
              <a:t>Vision Diagram</a:t>
            </a:r>
            <a:endParaRPr lang="en-US" dirty="0"/>
          </a:p>
        </p:txBody>
      </p:sp>
      <p:pic>
        <p:nvPicPr>
          <p:cNvPr id="4" name="Picture 4" descr="Graphical user interface, diagram, application&#10;&#10;Description automatically generated">
            <a:extLst>
              <a:ext uri="{FF2B5EF4-FFF2-40B4-BE49-F238E27FC236}">
                <a16:creationId xmlns:a16="http://schemas.microsoft.com/office/drawing/2014/main" id="{17EF179A-2D79-D556-9ABB-B2304AA603D4}"/>
              </a:ext>
            </a:extLst>
          </p:cNvPr>
          <p:cNvPicPr>
            <a:picLocks noGrp="1" noChangeAspect="1"/>
          </p:cNvPicPr>
          <p:nvPr>
            <p:ph sz="quarter" idx="10"/>
          </p:nvPr>
        </p:nvPicPr>
        <p:blipFill>
          <a:blip r:embed="rId2"/>
          <a:stretch>
            <a:fillRect/>
          </a:stretch>
        </p:blipFill>
        <p:spPr>
          <a:xfrm>
            <a:off x="1464723" y="1344947"/>
            <a:ext cx="9270573" cy="5070339"/>
          </a:xfrm>
        </p:spPr>
      </p:pic>
    </p:spTree>
    <p:extLst>
      <p:ext uri="{BB962C8B-B14F-4D97-AF65-F5344CB8AC3E}">
        <p14:creationId xmlns:p14="http://schemas.microsoft.com/office/powerpoint/2010/main" val="33860231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F6BA-77D4-C8D1-DDBB-790D99C00779}"/>
              </a:ext>
            </a:extLst>
          </p:cNvPr>
          <p:cNvSpPr>
            <a:spLocks noGrp="1"/>
          </p:cNvSpPr>
          <p:nvPr>
            <p:ph type="title"/>
          </p:nvPr>
        </p:nvSpPr>
        <p:spPr>
          <a:xfrm>
            <a:off x="754117" y="-285039"/>
            <a:ext cx="10515600" cy="1325563"/>
          </a:xfrm>
        </p:spPr>
        <p:txBody>
          <a:bodyPr/>
          <a:lstStyle/>
          <a:p>
            <a:r>
              <a:rPr lang="en-US" dirty="0"/>
              <a:t>Risks and Issues</a:t>
            </a:r>
            <a:endParaRPr lang="en-US"/>
          </a:p>
        </p:txBody>
      </p:sp>
      <p:graphicFrame>
        <p:nvGraphicFramePr>
          <p:cNvPr id="4" name="Table 4">
            <a:extLst>
              <a:ext uri="{FF2B5EF4-FFF2-40B4-BE49-F238E27FC236}">
                <a16:creationId xmlns:a16="http://schemas.microsoft.com/office/drawing/2014/main" id="{5D544CD4-6B47-0220-160E-7D6B3BE8CBEC}"/>
              </a:ext>
            </a:extLst>
          </p:cNvPr>
          <p:cNvGraphicFramePr>
            <a:graphicFrameLocks noGrp="1"/>
          </p:cNvGraphicFramePr>
          <p:nvPr>
            <p:extLst>
              <p:ext uri="{D42A27DB-BD31-4B8C-83A1-F6EECF244321}">
                <p14:modId xmlns:p14="http://schemas.microsoft.com/office/powerpoint/2010/main" val="3119206185"/>
              </p:ext>
            </p:extLst>
          </p:nvPr>
        </p:nvGraphicFramePr>
        <p:xfrm>
          <a:off x="336331" y="724583"/>
          <a:ext cx="11351171" cy="5234782"/>
        </p:xfrm>
        <a:graphic>
          <a:graphicData uri="http://schemas.openxmlformats.org/drawingml/2006/table">
            <a:tbl>
              <a:tblPr firstRow="1" bandRow="1">
                <a:tableStyleId>{5C22544A-7EE6-4342-B048-85BDC9FD1C3A}</a:tableStyleId>
              </a:tblPr>
              <a:tblGrid>
                <a:gridCol w="3124868">
                  <a:extLst>
                    <a:ext uri="{9D8B030D-6E8A-4147-A177-3AD203B41FA5}">
                      <a16:colId xmlns:a16="http://schemas.microsoft.com/office/drawing/2014/main" val="2389863910"/>
                    </a:ext>
                  </a:extLst>
                </a:gridCol>
                <a:gridCol w="3124868">
                  <a:extLst>
                    <a:ext uri="{9D8B030D-6E8A-4147-A177-3AD203B41FA5}">
                      <a16:colId xmlns:a16="http://schemas.microsoft.com/office/drawing/2014/main" val="1092695772"/>
                    </a:ext>
                  </a:extLst>
                </a:gridCol>
                <a:gridCol w="5101435">
                  <a:extLst>
                    <a:ext uri="{9D8B030D-6E8A-4147-A177-3AD203B41FA5}">
                      <a16:colId xmlns:a16="http://schemas.microsoft.com/office/drawing/2014/main" val="2104410071"/>
                    </a:ext>
                  </a:extLst>
                </a:gridCol>
              </a:tblGrid>
              <a:tr h="739635">
                <a:tc>
                  <a:txBody>
                    <a:bodyPr/>
                    <a:lstStyle/>
                    <a:p>
                      <a:r>
                        <a:rPr lang="en-US" dirty="0"/>
                        <a:t>Type</a:t>
                      </a:r>
                    </a:p>
                  </a:txBody>
                  <a:tcPr/>
                </a:tc>
                <a:tc>
                  <a:txBody>
                    <a:bodyPr/>
                    <a:lstStyle/>
                    <a:p>
                      <a:r>
                        <a:rPr lang="en-US" dirty="0"/>
                        <a:t>Description</a:t>
                      </a:r>
                    </a:p>
                  </a:txBody>
                  <a:tcPr/>
                </a:tc>
                <a:tc>
                  <a:txBody>
                    <a:bodyPr/>
                    <a:lstStyle/>
                    <a:p>
                      <a:r>
                        <a:rPr lang="en-US" dirty="0"/>
                        <a:t>Mitigation</a:t>
                      </a:r>
                    </a:p>
                  </a:txBody>
                  <a:tcPr/>
                </a:tc>
                <a:extLst>
                  <a:ext uri="{0D108BD9-81ED-4DB2-BD59-A6C34878D82A}">
                    <a16:rowId xmlns:a16="http://schemas.microsoft.com/office/drawing/2014/main" val="3894636836"/>
                  </a:ext>
                </a:extLst>
              </a:tr>
              <a:tr h="1092598">
                <a:tc>
                  <a:txBody>
                    <a:bodyPr/>
                    <a:lstStyle/>
                    <a:p>
                      <a:r>
                        <a:rPr lang="en-US"/>
                        <a:t>Risk</a:t>
                      </a:r>
                      <a:endParaRPr lang="en-US" dirty="0"/>
                    </a:p>
                  </a:txBody>
                  <a:tcPr/>
                </a:tc>
                <a:tc>
                  <a:txBody>
                    <a:bodyPr/>
                    <a:lstStyle/>
                    <a:p>
                      <a:r>
                        <a:rPr lang="en-US"/>
                        <a:t>Less knowledge of cypher </a:t>
                      </a:r>
                      <a:r>
                        <a:rPr lang="en-US" dirty="0"/>
                        <a:t>(Neo 4J)</a:t>
                      </a:r>
                    </a:p>
                  </a:txBody>
                  <a:tcPr/>
                </a:tc>
                <a:tc>
                  <a:txBody>
                    <a:bodyPr/>
                    <a:lstStyle/>
                    <a:p>
                      <a:r>
                        <a:rPr lang="en-US" dirty="0"/>
                        <a:t>Watched and learnt through online tutorials</a:t>
                      </a:r>
                    </a:p>
                  </a:txBody>
                  <a:tcPr/>
                </a:tc>
                <a:extLst>
                  <a:ext uri="{0D108BD9-81ED-4DB2-BD59-A6C34878D82A}">
                    <a16:rowId xmlns:a16="http://schemas.microsoft.com/office/drawing/2014/main" val="636573076"/>
                  </a:ext>
                </a:extLst>
              </a:tr>
              <a:tr h="1266965">
                <a:tc>
                  <a:txBody>
                    <a:bodyPr/>
                    <a:lstStyle/>
                    <a:p>
                      <a:r>
                        <a:rPr lang="en-US"/>
                        <a:t>Risk</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Lack of Knowledge about the FAF game among team members which could lead to incorrect analysis</a:t>
                      </a:r>
                    </a:p>
                    <a:p>
                      <a:endParaRPr lang="en-US" dirty="0"/>
                    </a:p>
                  </a:txBody>
                  <a:tcPr/>
                </a:tc>
                <a:tc>
                  <a:txBody>
                    <a:bodyPr/>
                    <a:lstStyle/>
                    <a:p>
                      <a:r>
                        <a:rPr lang="en-US" u="none" dirty="0"/>
                        <a:t>Performed p</a:t>
                      </a:r>
                      <a:r>
                        <a:rPr lang="en-US" dirty="0"/>
                        <a:t>rior research and understanding of FAF game dataset.</a:t>
                      </a:r>
                    </a:p>
                  </a:txBody>
                  <a:tcPr/>
                </a:tc>
                <a:extLst>
                  <a:ext uri="{0D108BD9-81ED-4DB2-BD59-A6C34878D82A}">
                    <a16:rowId xmlns:a16="http://schemas.microsoft.com/office/drawing/2014/main" val="768888833"/>
                  </a:ext>
                </a:extLst>
              </a:tr>
              <a:tr h="814472">
                <a:tc>
                  <a:txBody>
                    <a:bodyPr/>
                    <a:lstStyle/>
                    <a:p>
                      <a:r>
                        <a:rPr lang="en-US" dirty="0"/>
                        <a:t>Issue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Metadata seemed to be vague</a:t>
                      </a:r>
                    </a:p>
                    <a:p>
                      <a:endParaRPr lang="en-US" dirty="0"/>
                    </a:p>
                  </a:txBody>
                  <a:tcPr/>
                </a:tc>
                <a:tc>
                  <a:txBody>
                    <a:bodyPr/>
                    <a:lstStyle/>
                    <a:p>
                      <a:r>
                        <a:rPr lang="en-US" dirty="0"/>
                        <a:t>Researched and tried to make sense of the data and relation between entities</a:t>
                      </a:r>
                    </a:p>
                  </a:txBody>
                  <a:tcPr/>
                </a:tc>
                <a:extLst>
                  <a:ext uri="{0D108BD9-81ED-4DB2-BD59-A6C34878D82A}">
                    <a16:rowId xmlns:a16="http://schemas.microsoft.com/office/drawing/2014/main" val="2759572054"/>
                  </a:ext>
                </a:extLst>
              </a:tr>
              <a:tr h="1125037">
                <a:tc>
                  <a:txBody>
                    <a:bodyPr/>
                    <a:lstStyle/>
                    <a:p>
                      <a:r>
                        <a:rPr lang="en-US" dirty="0"/>
                        <a:t>Issue</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a:t>Issue profiling data</a:t>
                      </a:r>
                      <a:endParaRPr lang="en-US" dirty="0"/>
                    </a:p>
                  </a:txBody>
                  <a:tcPr/>
                </a:tc>
                <a:tc>
                  <a:txBody>
                    <a:bodyPr/>
                    <a:lstStyle/>
                    <a:p>
                      <a:r>
                        <a:rPr lang="en-US" dirty="0"/>
                        <a:t>Tried loading data on a better and high- performance system</a:t>
                      </a:r>
                    </a:p>
                  </a:txBody>
                  <a:tcPr/>
                </a:tc>
                <a:extLst>
                  <a:ext uri="{0D108BD9-81ED-4DB2-BD59-A6C34878D82A}">
                    <a16:rowId xmlns:a16="http://schemas.microsoft.com/office/drawing/2014/main" val="2735392848"/>
                  </a:ext>
                </a:extLst>
              </a:tr>
            </a:tbl>
          </a:graphicData>
        </a:graphic>
      </p:graphicFrame>
    </p:spTree>
    <p:extLst>
      <p:ext uri="{BB962C8B-B14F-4D97-AF65-F5344CB8AC3E}">
        <p14:creationId xmlns:p14="http://schemas.microsoft.com/office/powerpoint/2010/main" val="12528986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5BA4-7743-0545-CE13-93D99BF5713D}"/>
              </a:ext>
            </a:extLst>
          </p:cNvPr>
          <p:cNvSpPr>
            <a:spLocks noGrp="1"/>
          </p:cNvSpPr>
          <p:nvPr>
            <p:ph type="title"/>
          </p:nvPr>
        </p:nvSpPr>
        <p:spPr>
          <a:xfrm>
            <a:off x="838200" y="3152001"/>
            <a:ext cx="10515600" cy="553998"/>
          </a:xfrm>
        </p:spPr>
        <p:txBody>
          <a:bodyPr wrap="square" anchor="t">
            <a:normAutofit/>
          </a:bodyPr>
          <a:lstStyle/>
          <a:p>
            <a:r>
              <a:rPr lang="en-US" dirty="0" err="1"/>
              <a:t>Velero</a:t>
            </a:r>
            <a:r>
              <a:rPr lang="en-US" dirty="0"/>
              <a:t> Screenshots</a:t>
            </a:r>
          </a:p>
        </p:txBody>
      </p:sp>
    </p:spTree>
    <p:extLst>
      <p:ext uri="{BB962C8B-B14F-4D97-AF65-F5344CB8AC3E}">
        <p14:creationId xmlns:p14="http://schemas.microsoft.com/office/powerpoint/2010/main" val="3066304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84C55-0436-9A9E-BF51-B3F55F911B74}"/>
              </a:ext>
            </a:extLst>
          </p:cNvPr>
          <p:cNvSpPr>
            <a:spLocks noGrp="1"/>
          </p:cNvSpPr>
          <p:nvPr>
            <p:ph type="title"/>
          </p:nvPr>
        </p:nvSpPr>
        <p:spPr>
          <a:xfrm>
            <a:off x="952500" y="-132557"/>
            <a:ext cx="10515600" cy="1325563"/>
          </a:xfrm>
        </p:spPr>
        <p:txBody>
          <a:bodyPr/>
          <a:lstStyle/>
          <a:p>
            <a:r>
              <a:rPr lang="en-US"/>
              <a:t>Short Form</a:t>
            </a:r>
          </a:p>
        </p:txBody>
      </p:sp>
      <p:pic>
        <p:nvPicPr>
          <p:cNvPr id="5" name="Content Placeholder 4" descr="Graphical user interface, application&#10;&#10;Description automatically generated">
            <a:extLst>
              <a:ext uri="{FF2B5EF4-FFF2-40B4-BE49-F238E27FC236}">
                <a16:creationId xmlns:a16="http://schemas.microsoft.com/office/drawing/2014/main" id="{2CD44EE1-9512-0F8B-9605-870E4011443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728663" y="928688"/>
            <a:ext cx="8990698" cy="5399087"/>
          </a:xfrm>
        </p:spPr>
      </p:pic>
    </p:spTree>
    <p:extLst>
      <p:ext uri="{BB962C8B-B14F-4D97-AF65-F5344CB8AC3E}">
        <p14:creationId xmlns:p14="http://schemas.microsoft.com/office/powerpoint/2010/main" val="40130958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10ABD-8508-6FF2-D255-CFE1910EA34B}"/>
              </a:ext>
            </a:extLst>
          </p:cNvPr>
          <p:cNvSpPr>
            <a:spLocks noGrp="1"/>
          </p:cNvSpPr>
          <p:nvPr>
            <p:ph type="title"/>
          </p:nvPr>
        </p:nvSpPr>
        <p:spPr>
          <a:xfrm>
            <a:off x="838199" y="-306388"/>
            <a:ext cx="10515600" cy="1325563"/>
          </a:xfrm>
        </p:spPr>
        <p:txBody>
          <a:bodyPr/>
          <a:lstStyle/>
          <a:p>
            <a:r>
              <a:rPr lang="en-US"/>
              <a:t>Long Form</a:t>
            </a:r>
          </a:p>
        </p:txBody>
      </p:sp>
      <p:pic>
        <p:nvPicPr>
          <p:cNvPr id="5" name="Content Placeholder 4" descr="Graphical user interface, application&#10;&#10;Description automatically generated">
            <a:extLst>
              <a:ext uri="{FF2B5EF4-FFF2-40B4-BE49-F238E27FC236}">
                <a16:creationId xmlns:a16="http://schemas.microsoft.com/office/drawing/2014/main" id="{A11129B6-B458-4E02-6419-70C99317A1FF}"/>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631977" y="814388"/>
            <a:ext cx="10721822" cy="5456237"/>
          </a:xfrm>
        </p:spPr>
      </p:pic>
    </p:spTree>
    <p:extLst>
      <p:ext uri="{BB962C8B-B14F-4D97-AF65-F5344CB8AC3E}">
        <p14:creationId xmlns:p14="http://schemas.microsoft.com/office/powerpoint/2010/main" val="33687747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D774-032E-0130-9E10-4223050046FC}"/>
              </a:ext>
            </a:extLst>
          </p:cNvPr>
          <p:cNvSpPr>
            <a:spLocks noGrp="1"/>
          </p:cNvSpPr>
          <p:nvPr>
            <p:ph type="title"/>
          </p:nvPr>
        </p:nvSpPr>
        <p:spPr>
          <a:xfrm>
            <a:off x="838200" y="365125"/>
            <a:ext cx="10515600" cy="1325563"/>
          </a:xfrm>
        </p:spPr>
        <p:txBody>
          <a:bodyPr anchor="ctr">
            <a:normAutofit/>
          </a:bodyPr>
          <a:lstStyle/>
          <a:p>
            <a:r>
              <a:rPr lang="en-US" dirty="0"/>
              <a:t>Resource Management</a:t>
            </a:r>
            <a:endParaRPr lang="en-US"/>
          </a:p>
        </p:txBody>
      </p:sp>
      <p:pic>
        <p:nvPicPr>
          <p:cNvPr id="5" name="Content Placeholder 4" descr="Graphical user interface&#10;&#10;Description automatically generated">
            <a:extLst>
              <a:ext uri="{FF2B5EF4-FFF2-40B4-BE49-F238E27FC236}">
                <a16:creationId xmlns:a16="http://schemas.microsoft.com/office/drawing/2014/main" id="{4429CEBF-FA63-2229-7B0A-2AA02CDB6EB1}"/>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225713" y="1690688"/>
            <a:ext cx="11740574" cy="4432064"/>
          </a:xfrm>
          <a:noFill/>
        </p:spPr>
      </p:pic>
    </p:spTree>
    <p:extLst>
      <p:ext uri="{BB962C8B-B14F-4D97-AF65-F5344CB8AC3E}">
        <p14:creationId xmlns:p14="http://schemas.microsoft.com/office/powerpoint/2010/main" val="701036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E76D6C8-68A1-4340-AF18-B66054FDE364}"/>
              </a:ext>
            </a:extLst>
          </p:cNvPr>
          <p:cNvSpPr>
            <a:spLocks noGrp="1"/>
          </p:cNvSpPr>
          <p:nvPr>
            <p:ph type="title"/>
          </p:nvPr>
        </p:nvSpPr>
        <p:spPr>
          <a:xfrm>
            <a:off x="838200" y="365125"/>
            <a:ext cx="10515600" cy="1325563"/>
          </a:xfrm>
        </p:spPr>
        <p:txBody>
          <a:bodyPr/>
          <a:lstStyle/>
          <a:p>
            <a:r>
              <a:rPr lang="en-US" dirty="0"/>
              <a:t>Risks and Issues</a:t>
            </a:r>
            <a:endParaRPr lang="en-US"/>
          </a:p>
        </p:txBody>
      </p:sp>
      <p:pic>
        <p:nvPicPr>
          <p:cNvPr id="2" name="Picture 2" descr="Graphical user interface&#10;&#10;Description automatically generated">
            <a:extLst>
              <a:ext uri="{FF2B5EF4-FFF2-40B4-BE49-F238E27FC236}">
                <a16:creationId xmlns:a16="http://schemas.microsoft.com/office/drawing/2014/main" id="{B7687BFE-07AF-4957-FAA5-472D91CC4198}"/>
              </a:ext>
            </a:extLst>
          </p:cNvPr>
          <p:cNvPicPr>
            <a:picLocks noChangeAspect="1"/>
          </p:cNvPicPr>
          <p:nvPr/>
        </p:nvPicPr>
        <p:blipFill>
          <a:blip r:embed="rId2"/>
          <a:stretch>
            <a:fillRect/>
          </a:stretch>
        </p:blipFill>
        <p:spPr>
          <a:xfrm>
            <a:off x="441158" y="2081853"/>
            <a:ext cx="11421979" cy="3576609"/>
          </a:xfrm>
          <a:prstGeom prst="rect">
            <a:avLst/>
          </a:prstGeom>
        </p:spPr>
      </p:pic>
    </p:spTree>
    <p:extLst>
      <p:ext uri="{BB962C8B-B14F-4D97-AF65-F5344CB8AC3E}">
        <p14:creationId xmlns:p14="http://schemas.microsoft.com/office/powerpoint/2010/main" val="3452982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8AED4-AA51-A841-4A28-67AE1C48E0B3}"/>
              </a:ext>
            </a:extLst>
          </p:cNvPr>
          <p:cNvSpPr>
            <a:spLocks noGrp="1"/>
          </p:cNvSpPr>
          <p:nvPr>
            <p:ph type="title"/>
          </p:nvPr>
        </p:nvSpPr>
        <p:spPr/>
        <p:txBody>
          <a:bodyPr/>
          <a:lstStyle/>
          <a:p>
            <a:r>
              <a:rPr lang="en-US" dirty="0"/>
              <a:t>Tasks/Milestones</a:t>
            </a:r>
            <a:endParaRPr lang="en-US"/>
          </a:p>
        </p:txBody>
      </p:sp>
      <p:pic>
        <p:nvPicPr>
          <p:cNvPr id="5" name="Content Placeholder 4" descr="Graphical user interface, table&#10;&#10;Description automatically generated">
            <a:extLst>
              <a:ext uri="{FF2B5EF4-FFF2-40B4-BE49-F238E27FC236}">
                <a16:creationId xmlns:a16="http://schemas.microsoft.com/office/drawing/2014/main" id="{CB3DDAC6-D09F-429D-F25B-A680BBEA7A57}"/>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01540" y="1328738"/>
            <a:ext cx="10814147" cy="4999037"/>
          </a:xfrm>
        </p:spPr>
      </p:pic>
    </p:spTree>
    <p:extLst>
      <p:ext uri="{BB962C8B-B14F-4D97-AF65-F5344CB8AC3E}">
        <p14:creationId xmlns:p14="http://schemas.microsoft.com/office/powerpoint/2010/main" val="14711410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72C6C-06B3-F89F-916F-7D13A9EA6F7B}"/>
              </a:ext>
            </a:extLst>
          </p:cNvPr>
          <p:cNvSpPr>
            <a:spLocks noGrp="1"/>
          </p:cNvSpPr>
          <p:nvPr>
            <p:ph type="title"/>
          </p:nvPr>
        </p:nvSpPr>
        <p:spPr>
          <a:xfrm>
            <a:off x="838200" y="118953"/>
            <a:ext cx="10515600" cy="822544"/>
          </a:xfrm>
        </p:spPr>
        <p:txBody>
          <a:bodyPr/>
          <a:lstStyle/>
          <a:p>
            <a:r>
              <a:rPr lang="en-US" dirty="0"/>
              <a:t>Tasks/Milestones</a:t>
            </a: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52F013C3-46B1-640C-1178-E4F80A6DFB28}"/>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523840" y="1345324"/>
            <a:ext cx="10102824" cy="4982451"/>
          </a:xfrm>
        </p:spPr>
      </p:pic>
    </p:spTree>
    <p:extLst>
      <p:ext uri="{BB962C8B-B14F-4D97-AF65-F5344CB8AC3E}">
        <p14:creationId xmlns:p14="http://schemas.microsoft.com/office/powerpoint/2010/main" val="21062036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D493A-2D98-DAF0-DDA0-A98B9FE08EFA}"/>
              </a:ext>
            </a:extLst>
          </p:cNvPr>
          <p:cNvSpPr>
            <a:spLocks noGrp="1"/>
          </p:cNvSpPr>
          <p:nvPr>
            <p:ph type="title"/>
          </p:nvPr>
        </p:nvSpPr>
        <p:spPr>
          <a:xfrm>
            <a:off x="838200" y="-132557"/>
            <a:ext cx="10515600" cy="1325563"/>
          </a:xfrm>
        </p:spPr>
        <p:txBody>
          <a:bodyPr/>
          <a:lstStyle/>
          <a:p>
            <a:r>
              <a:rPr lang="en-US" dirty="0"/>
              <a:t>Gantt Chart</a:t>
            </a:r>
          </a:p>
        </p:txBody>
      </p:sp>
      <p:pic>
        <p:nvPicPr>
          <p:cNvPr id="5" name="Content Placeholder 4" descr="Chart&#10;&#10;Description automatically generated with medium confidence">
            <a:extLst>
              <a:ext uri="{FF2B5EF4-FFF2-40B4-BE49-F238E27FC236}">
                <a16:creationId xmlns:a16="http://schemas.microsoft.com/office/drawing/2014/main" id="{278395DB-3F7F-63BC-57CD-CAADD91590B9}"/>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86450" y="861615"/>
            <a:ext cx="10867350" cy="5359495"/>
          </a:xfrm>
        </p:spPr>
      </p:pic>
    </p:spTree>
    <p:extLst>
      <p:ext uri="{BB962C8B-B14F-4D97-AF65-F5344CB8AC3E}">
        <p14:creationId xmlns:p14="http://schemas.microsoft.com/office/powerpoint/2010/main" val="2343058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D1AD3-4F89-3C97-9E95-9C1F3B62C3EC}"/>
              </a:ext>
            </a:extLst>
          </p:cNvPr>
          <p:cNvSpPr>
            <a:spLocks noGrp="1"/>
          </p:cNvSpPr>
          <p:nvPr>
            <p:ph type="title"/>
          </p:nvPr>
        </p:nvSpPr>
        <p:spPr>
          <a:xfrm>
            <a:off x="838200" y="-132557"/>
            <a:ext cx="10515600" cy="1325563"/>
          </a:xfrm>
        </p:spPr>
        <p:txBody>
          <a:bodyPr/>
          <a:lstStyle/>
          <a:p>
            <a:r>
              <a:rPr lang="en-US" dirty="0"/>
              <a:t>Gantt Chart</a:t>
            </a:r>
            <a:endParaRPr lang="en-US"/>
          </a:p>
        </p:txBody>
      </p:sp>
      <p:pic>
        <p:nvPicPr>
          <p:cNvPr id="5" name="Content Placeholder 4" descr="Chart&#10;&#10;Description automatically generated">
            <a:extLst>
              <a:ext uri="{FF2B5EF4-FFF2-40B4-BE49-F238E27FC236}">
                <a16:creationId xmlns:a16="http://schemas.microsoft.com/office/drawing/2014/main" id="{1155CAC3-54EC-9D0B-5C6D-C0B8CE2E318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29300" y="861615"/>
            <a:ext cx="10924500" cy="5134769"/>
          </a:xfrm>
        </p:spPr>
      </p:pic>
    </p:spTree>
    <p:extLst>
      <p:ext uri="{BB962C8B-B14F-4D97-AF65-F5344CB8AC3E}">
        <p14:creationId xmlns:p14="http://schemas.microsoft.com/office/powerpoint/2010/main" val="17009820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D491-A056-1789-7826-8440D9ACA8D6}"/>
              </a:ext>
            </a:extLst>
          </p:cNvPr>
          <p:cNvSpPr>
            <a:spLocks noGrp="1"/>
          </p:cNvSpPr>
          <p:nvPr>
            <p:ph type="title"/>
          </p:nvPr>
        </p:nvSpPr>
        <p:spPr>
          <a:xfrm>
            <a:off x="709863" y="2630633"/>
            <a:ext cx="10515600" cy="2440035"/>
          </a:xfrm>
        </p:spPr>
        <p:txBody>
          <a:bodyPr/>
          <a:lstStyle/>
          <a:p>
            <a:r>
              <a:rPr lang="en-US">
                <a:latin typeface="Rockwell"/>
                <a:ea typeface="Roboto"/>
                <a:cs typeface="Raavi"/>
              </a:rPr>
              <a:t>Data profiling</a:t>
            </a:r>
            <a:br>
              <a:rPr lang="en-US" dirty="0">
                <a:latin typeface="Rockwell"/>
                <a:ea typeface="Roboto"/>
                <a:cs typeface="Raavi"/>
              </a:rPr>
            </a:br>
            <a:r>
              <a:rPr lang="en-US">
                <a:latin typeface="Rockwell"/>
                <a:ea typeface="Roboto"/>
                <a:cs typeface="Raavi"/>
              </a:rPr>
              <a:t>DATA WRANGLING/CLEANING</a:t>
            </a:r>
            <a:br>
              <a:rPr lang="en-US" dirty="0">
                <a:latin typeface="Rockwell"/>
                <a:ea typeface="Roboto"/>
                <a:cs typeface="Raavi"/>
              </a:rPr>
            </a:br>
            <a:r>
              <a:rPr lang="en-US">
                <a:latin typeface="Rockwell"/>
                <a:ea typeface="Roboto"/>
                <a:cs typeface="Raavi"/>
              </a:rPr>
              <a:t>DATA LOADING</a:t>
            </a:r>
            <a:endParaRPr lang="en-US" dirty="0"/>
          </a:p>
        </p:txBody>
      </p:sp>
    </p:spTree>
    <p:extLst>
      <p:ext uri="{BB962C8B-B14F-4D97-AF65-F5344CB8AC3E}">
        <p14:creationId xmlns:p14="http://schemas.microsoft.com/office/powerpoint/2010/main" val="13053193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5BA4-7743-0545-CE13-93D99BF5713D}"/>
              </a:ext>
            </a:extLst>
          </p:cNvPr>
          <p:cNvSpPr>
            <a:spLocks noGrp="1"/>
          </p:cNvSpPr>
          <p:nvPr>
            <p:ph type="title"/>
          </p:nvPr>
        </p:nvSpPr>
        <p:spPr>
          <a:xfrm>
            <a:off x="838200" y="3152001"/>
            <a:ext cx="10515600" cy="553998"/>
          </a:xfrm>
        </p:spPr>
        <p:txBody>
          <a:bodyPr wrap="square" anchor="t">
            <a:normAutofit/>
          </a:bodyPr>
          <a:lstStyle/>
          <a:p>
            <a:r>
              <a:rPr lang="en-US">
                <a:latin typeface="Rockwell"/>
                <a:ea typeface="Roboto"/>
                <a:cs typeface="Raavi"/>
              </a:rPr>
              <a:t>THANK YOU</a:t>
            </a:r>
            <a:endParaRPr lang="en-US"/>
          </a:p>
        </p:txBody>
      </p:sp>
    </p:spTree>
    <p:extLst>
      <p:ext uri="{BB962C8B-B14F-4D97-AF65-F5344CB8AC3E}">
        <p14:creationId xmlns:p14="http://schemas.microsoft.com/office/powerpoint/2010/main" val="3073805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245E-AA6F-89C4-BDDB-5D75D0D68636}"/>
              </a:ext>
            </a:extLst>
          </p:cNvPr>
          <p:cNvSpPr>
            <a:spLocks noGrp="1"/>
          </p:cNvSpPr>
          <p:nvPr>
            <p:ph type="title"/>
          </p:nvPr>
        </p:nvSpPr>
        <p:spPr/>
        <p:txBody>
          <a:bodyPr/>
          <a:lstStyle/>
          <a:p>
            <a:r>
              <a:rPr lang="en-US" dirty="0">
                <a:latin typeface="Rockwell"/>
                <a:ea typeface="Roboto"/>
                <a:cs typeface="Raavi"/>
              </a:rPr>
              <a:t>Data Profiling Instructions</a:t>
            </a:r>
            <a:endParaRPr lang="en-US" dirty="0"/>
          </a:p>
        </p:txBody>
      </p:sp>
      <p:sp>
        <p:nvSpPr>
          <p:cNvPr id="3" name="Content Placeholder 2">
            <a:extLst>
              <a:ext uri="{FF2B5EF4-FFF2-40B4-BE49-F238E27FC236}">
                <a16:creationId xmlns:a16="http://schemas.microsoft.com/office/drawing/2014/main" id="{B4704BB0-30DC-B25E-C0F1-C1BDEC80AFEB}"/>
              </a:ext>
            </a:extLst>
          </p:cNvPr>
          <p:cNvSpPr>
            <a:spLocks noGrp="1"/>
          </p:cNvSpPr>
          <p:nvPr>
            <p:ph sz="quarter" idx="10"/>
          </p:nvPr>
        </p:nvSpPr>
        <p:spPr>
          <a:xfrm>
            <a:off x="838200" y="1572544"/>
            <a:ext cx="10515599" cy="4754511"/>
          </a:xfrm>
        </p:spPr>
        <p:txBody>
          <a:bodyPr vert="horz" lIns="91440" tIns="45720" rIns="91440" bIns="45720" rtlCol="0" anchor="t">
            <a:normAutofit fontScale="92500"/>
          </a:bodyPr>
          <a:lstStyle/>
          <a:p>
            <a:r>
              <a:rPr lang="en-US" dirty="0">
                <a:latin typeface="Roboto"/>
                <a:ea typeface="Roboto"/>
              </a:rPr>
              <a:t>Our first step towards understanding the datasets was data profiling which is the process of examining the data available from an existing information source and collecting statistics or informative summaries about that data. </a:t>
            </a:r>
            <a:endParaRPr lang="en-US" dirty="0"/>
          </a:p>
          <a:p>
            <a:r>
              <a:rPr lang="en-US" dirty="0">
                <a:latin typeface="Roboto"/>
                <a:ea typeface="Roboto"/>
              </a:rPr>
              <a:t>We have profiled our datasets using Python, </a:t>
            </a:r>
            <a:r>
              <a:rPr lang="en-US" dirty="0" err="1">
                <a:latin typeface="Roboto"/>
                <a:ea typeface="Roboto"/>
              </a:rPr>
              <a:t>Jupyter</a:t>
            </a:r>
            <a:r>
              <a:rPr lang="en-US" dirty="0">
                <a:latin typeface="Roboto"/>
                <a:ea typeface="Roboto"/>
              </a:rPr>
              <a:t> Notebook and the detailed steps for various installations and running the code have been given in the user documentation</a:t>
            </a:r>
            <a:endParaRPr lang="en-US" dirty="0" err="1"/>
          </a:p>
          <a:p>
            <a:r>
              <a:rPr lang="en-US" dirty="0">
                <a:latin typeface="Roboto"/>
                <a:ea typeface="Roboto"/>
              </a:rPr>
              <a:t>Download Python --&gt; Install Anaconda --&gt; Open </a:t>
            </a:r>
            <a:r>
              <a:rPr lang="en-US">
                <a:latin typeface="Roboto"/>
                <a:ea typeface="Roboto"/>
              </a:rPr>
              <a:t>Jupyter</a:t>
            </a:r>
            <a:r>
              <a:rPr lang="en-US" dirty="0">
                <a:latin typeface="Roboto"/>
                <a:ea typeface="Roboto"/>
              </a:rPr>
              <a:t> Notebook</a:t>
            </a:r>
          </a:p>
          <a:p>
            <a:r>
              <a:rPr lang="en-US" dirty="0">
                <a:latin typeface="Roboto"/>
                <a:ea typeface="Roboto"/>
              </a:rPr>
              <a:t>Download the 5 datasets from this </a:t>
            </a:r>
            <a:r>
              <a:rPr lang="en-US" dirty="0">
                <a:latin typeface="Roboto"/>
                <a:ea typeface="Roboto"/>
                <a:hlinkClick r:id="rId2"/>
              </a:rPr>
              <a:t>link</a:t>
            </a:r>
          </a:p>
          <a:p>
            <a:r>
              <a:rPr lang="en-US" dirty="0">
                <a:latin typeface="Roboto"/>
                <a:ea typeface="Roboto"/>
              </a:rPr>
              <a:t>Run the </a:t>
            </a:r>
            <a:r>
              <a:rPr lang="en-US">
                <a:latin typeface="Roboto"/>
                <a:ea typeface="Roboto"/>
              </a:rPr>
              <a:t>Jupyter</a:t>
            </a:r>
            <a:r>
              <a:rPr lang="en-US" dirty="0">
                <a:latin typeface="Roboto"/>
                <a:ea typeface="Roboto"/>
              </a:rPr>
              <a:t> notebook </a:t>
            </a:r>
            <a:r>
              <a:rPr lang="en-US">
                <a:latin typeface="Roboto"/>
                <a:ea typeface="Roboto"/>
              </a:rPr>
              <a:t>Data_Profiling</a:t>
            </a:r>
            <a:r>
              <a:rPr lang="en-US" dirty="0">
                <a:latin typeface="Roboto"/>
                <a:ea typeface="Roboto"/>
              </a:rPr>
              <a:t>.</a:t>
            </a:r>
            <a:r>
              <a:rPr lang="en-US">
                <a:latin typeface="Roboto"/>
                <a:ea typeface="Roboto"/>
              </a:rPr>
              <a:t>ipynb</a:t>
            </a:r>
          </a:p>
          <a:p>
            <a:r>
              <a:rPr lang="en-US" dirty="0">
                <a:latin typeface="Roboto"/>
                <a:ea typeface="Roboto"/>
              </a:rPr>
              <a:t>HTML file for the profiled datasets will be created for viewing data</a:t>
            </a:r>
          </a:p>
        </p:txBody>
      </p:sp>
    </p:spTree>
    <p:extLst>
      <p:ext uri="{BB962C8B-B14F-4D97-AF65-F5344CB8AC3E}">
        <p14:creationId xmlns:p14="http://schemas.microsoft.com/office/powerpoint/2010/main" val="52717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1C229-1FDF-B1C7-7F90-EEB5EA0CD206}"/>
              </a:ext>
            </a:extLst>
          </p:cNvPr>
          <p:cNvSpPr>
            <a:spLocks noGrp="1"/>
          </p:cNvSpPr>
          <p:nvPr>
            <p:ph type="title"/>
          </p:nvPr>
        </p:nvSpPr>
        <p:spPr>
          <a:xfrm>
            <a:off x="838200" y="365125"/>
            <a:ext cx="10515600" cy="1325563"/>
          </a:xfrm>
        </p:spPr>
        <p:txBody>
          <a:bodyPr anchor="ctr">
            <a:normAutofit/>
          </a:bodyPr>
          <a:lstStyle/>
          <a:p>
            <a:r>
              <a:rPr lang="en-US" dirty="0"/>
              <a:t>Data Profiling Script.</a:t>
            </a:r>
          </a:p>
        </p:txBody>
      </p:sp>
      <p:pic>
        <p:nvPicPr>
          <p:cNvPr id="6" name="Picture 6" descr="Graphical user interface, text, application&#10;&#10;Description automatically generated">
            <a:extLst>
              <a:ext uri="{FF2B5EF4-FFF2-40B4-BE49-F238E27FC236}">
                <a16:creationId xmlns:a16="http://schemas.microsoft.com/office/drawing/2014/main" id="{27A4EBEC-52C8-354B-EFBF-DF1EC311CB07}"/>
              </a:ext>
            </a:extLst>
          </p:cNvPr>
          <p:cNvPicPr>
            <a:picLocks noGrp="1" noChangeAspect="1"/>
          </p:cNvPicPr>
          <p:nvPr>
            <p:ph sz="quarter" idx="10"/>
          </p:nvPr>
        </p:nvPicPr>
        <p:blipFill>
          <a:blip r:embed="rId2"/>
          <a:stretch>
            <a:fillRect/>
          </a:stretch>
        </p:blipFill>
        <p:spPr>
          <a:xfrm>
            <a:off x="243417" y="2195612"/>
            <a:ext cx="4476750" cy="2460625"/>
          </a:xfrm>
        </p:spPr>
      </p:pic>
      <p:pic>
        <p:nvPicPr>
          <p:cNvPr id="7" name="Picture 7" descr="A picture containing chart&#10;&#10;Description automatically generated">
            <a:extLst>
              <a:ext uri="{FF2B5EF4-FFF2-40B4-BE49-F238E27FC236}">
                <a16:creationId xmlns:a16="http://schemas.microsoft.com/office/drawing/2014/main" id="{1D3E5817-6049-7605-E020-3DDC3B984431}"/>
              </a:ext>
            </a:extLst>
          </p:cNvPr>
          <p:cNvPicPr>
            <a:picLocks noChangeAspect="1"/>
          </p:cNvPicPr>
          <p:nvPr/>
        </p:nvPicPr>
        <p:blipFill>
          <a:blip r:embed="rId3"/>
          <a:stretch>
            <a:fillRect/>
          </a:stretch>
        </p:blipFill>
        <p:spPr>
          <a:xfrm>
            <a:off x="4936067" y="1533488"/>
            <a:ext cx="6659034" cy="732443"/>
          </a:xfrm>
          <a:prstGeom prst="rect">
            <a:avLst/>
          </a:prstGeom>
        </p:spPr>
      </p:pic>
      <p:pic>
        <p:nvPicPr>
          <p:cNvPr id="8" name="Picture 8">
            <a:extLst>
              <a:ext uri="{FF2B5EF4-FFF2-40B4-BE49-F238E27FC236}">
                <a16:creationId xmlns:a16="http://schemas.microsoft.com/office/drawing/2014/main" id="{D0DE65BA-12F0-F56F-B8BB-CEE239A66B49}"/>
              </a:ext>
            </a:extLst>
          </p:cNvPr>
          <p:cNvPicPr>
            <a:picLocks noChangeAspect="1"/>
          </p:cNvPicPr>
          <p:nvPr/>
        </p:nvPicPr>
        <p:blipFill>
          <a:blip r:embed="rId4"/>
          <a:stretch>
            <a:fillRect/>
          </a:stretch>
        </p:blipFill>
        <p:spPr>
          <a:xfrm>
            <a:off x="4925484" y="2249004"/>
            <a:ext cx="6680200" cy="962991"/>
          </a:xfrm>
          <a:prstGeom prst="rect">
            <a:avLst/>
          </a:prstGeom>
        </p:spPr>
      </p:pic>
      <p:pic>
        <p:nvPicPr>
          <p:cNvPr id="9" name="Picture 9" descr="A picture containing text&#10;&#10;Description automatically generated">
            <a:extLst>
              <a:ext uri="{FF2B5EF4-FFF2-40B4-BE49-F238E27FC236}">
                <a16:creationId xmlns:a16="http://schemas.microsoft.com/office/drawing/2014/main" id="{5069C3B8-D41D-87BF-FACC-BA639EEE54A7}"/>
              </a:ext>
            </a:extLst>
          </p:cNvPr>
          <p:cNvPicPr>
            <a:picLocks noChangeAspect="1"/>
          </p:cNvPicPr>
          <p:nvPr/>
        </p:nvPicPr>
        <p:blipFill>
          <a:blip r:embed="rId5"/>
          <a:stretch>
            <a:fillRect/>
          </a:stretch>
        </p:blipFill>
        <p:spPr>
          <a:xfrm>
            <a:off x="4936068" y="3236212"/>
            <a:ext cx="6659032" cy="967659"/>
          </a:xfrm>
          <a:prstGeom prst="rect">
            <a:avLst/>
          </a:prstGeom>
        </p:spPr>
      </p:pic>
      <p:pic>
        <p:nvPicPr>
          <p:cNvPr id="10" name="Picture 10">
            <a:extLst>
              <a:ext uri="{FF2B5EF4-FFF2-40B4-BE49-F238E27FC236}">
                <a16:creationId xmlns:a16="http://schemas.microsoft.com/office/drawing/2014/main" id="{8DC0AD81-6DD3-9DBB-7BFB-7732EA323A63}"/>
              </a:ext>
            </a:extLst>
          </p:cNvPr>
          <p:cNvPicPr>
            <a:picLocks noChangeAspect="1"/>
          </p:cNvPicPr>
          <p:nvPr/>
        </p:nvPicPr>
        <p:blipFill>
          <a:blip r:embed="rId6"/>
          <a:stretch>
            <a:fillRect/>
          </a:stretch>
        </p:blipFill>
        <p:spPr>
          <a:xfrm>
            <a:off x="5041901" y="4095989"/>
            <a:ext cx="6690783" cy="1153105"/>
          </a:xfrm>
          <a:prstGeom prst="rect">
            <a:avLst/>
          </a:prstGeom>
        </p:spPr>
      </p:pic>
      <p:pic>
        <p:nvPicPr>
          <p:cNvPr id="11" name="Picture 11" descr="A picture containing text&#10;&#10;Description automatically generated">
            <a:extLst>
              <a:ext uri="{FF2B5EF4-FFF2-40B4-BE49-F238E27FC236}">
                <a16:creationId xmlns:a16="http://schemas.microsoft.com/office/drawing/2014/main" id="{7016626C-AFE6-65F1-20F5-D6F7C7D0CC08}"/>
              </a:ext>
            </a:extLst>
          </p:cNvPr>
          <p:cNvPicPr>
            <a:picLocks noChangeAspect="1"/>
          </p:cNvPicPr>
          <p:nvPr/>
        </p:nvPicPr>
        <p:blipFill>
          <a:blip r:embed="rId7"/>
          <a:stretch>
            <a:fillRect/>
          </a:stretch>
        </p:blipFill>
        <p:spPr>
          <a:xfrm>
            <a:off x="5041900" y="5246991"/>
            <a:ext cx="6563783" cy="1041851"/>
          </a:xfrm>
          <a:prstGeom prst="rect">
            <a:avLst/>
          </a:prstGeom>
        </p:spPr>
      </p:pic>
    </p:spTree>
    <p:extLst>
      <p:ext uri="{BB962C8B-B14F-4D97-AF65-F5344CB8AC3E}">
        <p14:creationId xmlns:p14="http://schemas.microsoft.com/office/powerpoint/2010/main" val="3683281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58230-9D7B-52C3-FEEB-F6512CB358D5}"/>
              </a:ext>
            </a:extLst>
          </p:cNvPr>
          <p:cNvSpPr>
            <a:spLocks noGrp="1"/>
          </p:cNvSpPr>
          <p:nvPr>
            <p:ph type="title"/>
          </p:nvPr>
        </p:nvSpPr>
        <p:spPr/>
        <p:txBody>
          <a:bodyPr/>
          <a:lstStyle/>
          <a:p>
            <a:r>
              <a:rPr lang="en-US" dirty="0"/>
              <a:t>Profiling Output.</a:t>
            </a:r>
          </a:p>
        </p:txBody>
      </p:sp>
      <p:pic>
        <p:nvPicPr>
          <p:cNvPr id="5" name="Content Placeholder 4">
            <a:extLst>
              <a:ext uri="{FF2B5EF4-FFF2-40B4-BE49-F238E27FC236}">
                <a16:creationId xmlns:a16="http://schemas.microsoft.com/office/drawing/2014/main" id="{5D959778-E77E-6604-C616-17AB8BE86878}"/>
              </a:ext>
            </a:extLst>
          </p:cNvPr>
          <p:cNvPicPr>
            <a:picLocks noGrp="1" noChangeAspect="1"/>
          </p:cNvPicPr>
          <p:nvPr>
            <p:ph sz="quarter" idx="10"/>
          </p:nvPr>
        </p:nvPicPr>
        <p:blipFill>
          <a:blip r:embed="rId2"/>
          <a:stretch>
            <a:fillRect/>
          </a:stretch>
        </p:blipFill>
        <p:spPr>
          <a:xfrm>
            <a:off x="1079544" y="1344613"/>
            <a:ext cx="4908999" cy="2284412"/>
          </a:xfrm>
        </p:spPr>
      </p:pic>
      <p:pic>
        <p:nvPicPr>
          <p:cNvPr id="7" name="Picture 6">
            <a:extLst>
              <a:ext uri="{FF2B5EF4-FFF2-40B4-BE49-F238E27FC236}">
                <a16:creationId xmlns:a16="http://schemas.microsoft.com/office/drawing/2014/main" id="{8244DC29-FC82-9733-90D3-AA20F0482B19}"/>
              </a:ext>
            </a:extLst>
          </p:cNvPr>
          <p:cNvPicPr>
            <a:picLocks noChangeAspect="1"/>
          </p:cNvPicPr>
          <p:nvPr/>
        </p:nvPicPr>
        <p:blipFill>
          <a:blip r:embed="rId3"/>
          <a:stretch>
            <a:fillRect/>
          </a:stretch>
        </p:blipFill>
        <p:spPr>
          <a:xfrm>
            <a:off x="6092797" y="1245369"/>
            <a:ext cx="5502347" cy="2383656"/>
          </a:xfrm>
          <a:prstGeom prst="rect">
            <a:avLst/>
          </a:prstGeom>
        </p:spPr>
      </p:pic>
      <p:pic>
        <p:nvPicPr>
          <p:cNvPr id="9" name="Picture 8">
            <a:extLst>
              <a:ext uri="{FF2B5EF4-FFF2-40B4-BE49-F238E27FC236}">
                <a16:creationId xmlns:a16="http://schemas.microsoft.com/office/drawing/2014/main" id="{09FC289B-463C-00F4-3926-D89D20856A1E}"/>
              </a:ext>
            </a:extLst>
          </p:cNvPr>
          <p:cNvPicPr>
            <a:picLocks noChangeAspect="1"/>
          </p:cNvPicPr>
          <p:nvPr/>
        </p:nvPicPr>
        <p:blipFill>
          <a:blip r:embed="rId4"/>
          <a:stretch>
            <a:fillRect/>
          </a:stretch>
        </p:blipFill>
        <p:spPr>
          <a:xfrm>
            <a:off x="3037954" y="3629025"/>
            <a:ext cx="5806016" cy="2581900"/>
          </a:xfrm>
          <a:prstGeom prst="rect">
            <a:avLst/>
          </a:prstGeom>
        </p:spPr>
      </p:pic>
    </p:spTree>
    <p:extLst>
      <p:ext uri="{BB962C8B-B14F-4D97-AF65-F5344CB8AC3E}">
        <p14:creationId xmlns:p14="http://schemas.microsoft.com/office/powerpoint/2010/main" val="20709216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6106-2255-8930-00C0-54C667BA96CD}"/>
              </a:ext>
            </a:extLst>
          </p:cNvPr>
          <p:cNvSpPr>
            <a:spLocks noGrp="1"/>
          </p:cNvSpPr>
          <p:nvPr>
            <p:ph type="title"/>
          </p:nvPr>
        </p:nvSpPr>
        <p:spPr/>
        <p:txBody>
          <a:bodyPr/>
          <a:lstStyle/>
          <a:p>
            <a:r>
              <a:rPr lang="en-US" dirty="0">
                <a:latin typeface="Rockwell"/>
                <a:ea typeface="Roboto"/>
                <a:cs typeface="Raavi"/>
              </a:rPr>
              <a:t>Data Wrangling/Cleaning Instructions.</a:t>
            </a:r>
          </a:p>
        </p:txBody>
      </p:sp>
      <p:sp>
        <p:nvSpPr>
          <p:cNvPr id="3" name="Content Placeholder 2">
            <a:extLst>
              <a:ext uri="{FF2B5EF4-FFF2-40B4-BE49-F238E27FC236}">
                <a16:creationId xmlns:a16="http://schemas.microsoft.com/office/drawing/2014/main" id="{7C90E461-361F-82E0-21CF-8577443A189E}"/>
              </a:ext>
            </a:extLst>
          </p:cNvPr>
          <p:cNvSpPr>
            <a:spLocks noGrp="1"/>
          </p:cNvSpPr>
          <p:nvPr>
            <p:ph sz="quarter" idx="10"/>
          </p:nvPr>
        </p:nvSpPr>
        <p:spPr/>
        <p:txBody>
          <a:bodyPr vert="horz" lIns="91440" tIns="45720" rIns="91440" bIns="45720" rtlCol="0" anchor="t">
            <a:normAutofit fontScale="92500" lnSpcReduction="10000"/>
          </a:bodyPr>
          <a:lstStyle/>
          <a:p>
            <a:r>
              <a:rPr lang="en-US">
                <a:latin typeface="Roboto"/>
                <a:ea typeface="Roboto"/>
              </a:rPr>
              <a:t>After refering to the profiling files, we tried understanding the data and the fields available</a:t>
            </a:r>
            <a:endParaRPr lang="en-US" dirty="0">
              <a:latin typeface="Roboto"/>
              <a:ea typeface="Roboto"/>
            </a:endParaRPr>
          </a:p>
          <a:p>
            <a:r>
              <a:rPr lang="en-US">
                <a:latin typeface="Roboto"/>
                <a:ea typeface="Roboto"/>
              </a:rPr>
              <a:t>Our next step was cleaning the datasets, getting them to usable formats before loading to Neo4j graph database and we will be using Jupyter notebook for the same. Detailed steps are in the user documentation</a:t>
            </a:r>
            <a:endParaRPr lang="en-US" dirty="0">
              <a:latin typeface="Roboto"/>
              <a:ea typeface="Roboto"/>
            </a:endParaRPr>
          </a:p>
          <a:p>
            <a:r>
              <a:rPr lang="en-US" dirty="0">
                <a:latin typeface="Roboto"/>
                <a:ea typeface="Roboto"/>
              </a:rPr>
              <a:t>Open </a:t>
            </a:r>
            <a:r>
              <a:rPr lang="en-US" dirty="0" err="1">
                <a:latin typeface="Roboto"/>
                <a:ea typeface="Roboto"/>
              </a:rPr>
              <a:t>Jupyter</a:t>
            </a:r>
            <a:r>
              <a:rPr lang="en-US" dirty="0">
                <a:latin typeface="Roboto"/>
                <a:ea typeface="Roboto"/>
              </a:rPr>
              <a:t> notebook and run </a:t>
            </a:r>
            <a:r>
              <a:rPr lang="en-US" dirty="0">
                <a:latin typeface="Roboto"/>
                <a:ea typeface="Roboto"/>
                <a:hlinkClick r:id="rId2"/>
              </a:rPr>
              <a:t>Data Wrangling and Cleaning.ipynb</a:t>
            </a:r>
            <a:r>
              <a:rPr lang="en-US" dirty="0">
                <a:latin typeface="Roboto"/>
                <a:ea typeface="Roboto"/>
              </a:rPr>
              <a:t> script</a:t>
            </a:r>
          </a:p>
          <a:p>
            <a:r>
              <a:rPr lang="en-US" dirty="0">
                <a:latin typeface="Roboto"/>
                <a:ea typeface="Roboto"/>
              </a:rPr>
              <a:t>Once the script is finished running, issues_stats_clean.csv , janfebmar_combine_clean.csv , player_stats_clean.csv files will be created.</a:t>
            </a:r>
            <a:endParaRPr lang="en-US">
              <a:latin typeface="Roboto"/>
              <a:ea typeface="Roboto"/>
            </a:endParaRPr>
          </a:p>
          <a:p>
            <a:r>
              <a:rPr lang="en-US" dirty="0">
                <a:latin typeface="Roboto"/>
                <a:ea typeface="Roboto"/>
              </a:rPr>
              <a:t>Use these new filtered datasets for database </a:t>
            </a:r>
            <a:r>
              <a:rPr lang="en-US" dirty="0" err="1">
                <a:latin typeface="Roboto"/>
                <a:ea typeface="Roboto"/>
              </a:rPr>
              <a:t>loading,visualization</a:t>
            </a:r>
            <a:r>
              <a:rPr lang="en-US" dirty="0">
                <a:latin typeface="Roboto"/>
                <a:ea typeface="Roboto"/>
              </a:rPr>
              <a:t>.</a:t>
            </a:r>
          </a:p>
        </p:txBody>
      </p:sp>
    </p:spTree>
    <p:extLst>
      <p:ext uri="{BB962C8B-B14F-4D97-AF65-F5344CB8AC3E}">
        <p14:creationId xmlns:p14="http://schemas.microsoft.com/office/powerpoint/2010/main" val="1953288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NEU SIA Theme">
  <a:themeElements>
    <a:clrScheme name="NEU SIA">
      <a:dk1>
        <a:srgbClr val="385775"/>
      </a:dk1>
      <a:lt1>
        <a:srgbClr val="FFFFFF"/>
      </a:lt1>
      <a:dk2>
        <a:srgbClr val="99A3B0"/>
      </a:dk2>
      <a:lt2>
        <a:srgbClr val="CFC7BF"/>
      </a:lt2>
      <a:accent1>
        <a:srgbClr val="385775"/>
      </a:accent1>
      <a:accent2>
        <a:srgbClr val="FFBF3D"/>
      </a:accent2>
      <a:accent3>
        <a:srgbClr val="00CFB5"/>
      </a:accent3>
      <a:accent4>
        <a:srgbClr val="52CFE5"/>
      </a:accent4>
      <a:accent5>
        <a:srgbClr val="D41B2C"/>
      </a:accent5>
      <a:accent6>
        <a:srgbClr val="FF854F"/>
      </a:accent6>
      <a:hlink>
        <a:srgbClr val="006EB5"/>
      </a:hlink>
      <a:folHlink>
        <a:srgbClr val="006EB5"/>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U SIA Theme" id="{0CE0C9D4-1794-4ABF-AF23-B01EFC2229C5}" vid="{617CFAFB-DA3C-4C0B-A63E-E2B71598AE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ba3b528c-09ce-48bd-b8c1-d6a0eadb7b7a"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F0682941D4AAE44A98FD03DF83D74DE" ma:contentTypeVersion="15" ma:contentTypeDescription="Create a new document." ma:contentTypeScope="" ma:versionID="e56cd10e64d85c92e0e4fa68058af6c4">
  <xsd:schema xmlns:xsd="http://www.w3.org/2001/XMLSchema" xmlns:xs="http://www.w3.org/2001/XMLSchema" xmlns:p="http://schemas.microsoft.com/office/2006/metadata/properties" xmlns:ns1="http://schemas.microsoft.com/sharepoint/v3" xmlns:ns3="eaf98381-32fb-4cda-97ae-f60537231569" xmlns:ns4="ba3b528c-09ce-48bd-b8c1-d6a0eadb7b7a" targetNamespace="http://schemas.microsoft.com/office/2006/metadata/properties" ma:root="true" ma:fieldsID="453d712bca8b4dd1bc4ea70ce297c189" ns1:_="" ns3:_="" ns4:_="">
    <xsd:import namespace="http://schemas.microsoft.com/sharepoint/v3"/>
    <xsd:import namespace="eaf98381-32fb-4cda-97ae-f60537231569"/>
    <xsd:import namespace="ba3b528c-09ce-48bd-b8c1-d6a0eadb7b7a"/>
    <xsd:element name="properties">
      <xsd:complexType>
        <xsd:sequence>
          <xsd:element name="documentManagement">
            <xsd:complexType>
              <xsd:all>
                <xsd:element ref="ns1:_ip_UnifiedCompliancePolicyProperties" minOccurs="0"/>
                <xsd:element ref="ns1:_ip_UnifiedCompliancePolicyUIAction" minOccurs="0"/>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f98381-32fb-4cda-97ae-f6053723156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SharingHintHash" ma:index="12"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3b528c-09ce-48bd-b8c1-d6a0eadb7b7a"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43F418-8757-4A9C-9AAF-2EFD75A2BEFB}">
  <ds:schemaRefs>
    <ds:schemaRef ds:uri="http://purl.org/dc/elements/1.1/"/>
    <ds:schemaRef ds:uri="http://schemas.microsoft.com/office/2006/metadata/properties"/>
    <ds:schemaRef ds:uri="http://schemas.microsoft.com/office/infopath/2007/PartnerControls"/>
    <ds:schemaRef ds:uri="http://purl.org/dc/terms/"/>
    <ds:schemaRef ds:uri="http://schemas.microsoft.com/office/2006/documentManagement/types"/>
    <ds:schemaRef ds:uri="http://www.w3.org/XML/1998/namespace"/>
    <ds:schemaRef ds:uri="eaf98381-32fb-4cda-97ae-f60537231569"/>
    <ds:schemaRef ds:uri="http://schemas.microsoft.com/sharepoint/v3"/>
    <ds:schemaRef ds:uri="http://purl.org/dc/dcmitype/"/>
    <ds:schemaRef ds:uri="http://schemas.openxmlformats.org/package/2006/metadata/core-properties"/>
    <ds:schemaRef ds:uri="ba3b528c-09ce-48bd-b8c1-d6a0eadb7b7a"/>
  </ds:schemaRefs>
</ds:datastoreItem>
</file>

<file path=customXml/itemProps2.xml><?xml version="1.0" encoding="utf-8"?>
<ds:datastoreItem xmlns:ds="http://schemas.openxmlformats.org/officeDocument/2006/customXml" ds:itemID="{0E1F969A-FEB8-4EC1-8BEC-DE5408784E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af98381-32fb-4cda-97ae-f60537231569"/>
    <ds:schemaRef ds:uri="ba3b528c-09ce-48bd-b8c1-d6a0eadb7b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C8C966-778B-43A2-9BDE-D67CABE9D3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1622</Words>
  <Application>Microsoft Office PowerPoint</Application>
  <PresentationFormat>Widescreen</PresentationFormat>
  <Paragraphs>136</Paragraphs>
  <Slides>50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Lato</vt:lpstr>
      <vt:lpstr>Roboto</vt:lpstr>
      <vt:lpstr>Rockwell</vt:lpstr>
      <vt:lpstr>Segoe UI Light</vt:lpstr>
      <vt:lpstr>Wingdings</vt:lpstr>
      <vt:lpstr>NEU SIA Theme</vt:lpstr>
      <vt:lpstr>Big Data Architecture and Governance</vt:lpstr>
      <vt:lpstr>Dataset Summary</vt:lpstr>
      <vt:lpstr>Tools &amp; Techniques Used</vt:lpstr>
      <vt:lpstr>Vision Diagram</vt:lpstr>
      <vt:lpstr>Data profiling DATA WRANGLING/CLEANING DATA LOADING</vt:lpstr>
      <vt:lpstr>Data Profiling Instructions</vt:lpstr>
      <vt:lpstr>Data Profiling Script.</vt:lpstr>
      <vt:lpstr>Profiling Output.</vt:lpstr>
      <vt:lpstr>Data Wrangling/Cleaning Instructions.</vt:lpstr>
      <vt:lpstr>Data Cleansing/Wrangling.</vt:lpstr>
      <vt:lpstr>Data Cleansing/Wrangling.</vt:lpstr>
      <vt:lpstr>Data Cleansing/Wrangling.</vt:lpstr>
      <vt:lpstr>Data Cleansing/Wrangling.</vt:lpstr>
      <vt:lpstr>PowerPoint Presentation</vt:lpstr>
      <vt:lpstr>Data Loading in Neo4j</vt:lpstr>
      <vt:lpstr>Data Loading in Neo4j</vt:lpstr>
      <vt:lpstr>Data Loading in Neo4j</vt:lpstr>
      <vt:lpstr>Data Loading in Neo4j</vt:lpstr>
      <vt:lpstr>Neo4j Screenshots after Loading</vt:lpstr>
      <vt:lpstr>QA/TESTING</vt:lpstr>
      <vt:lpstr>Null Value Checks</vt:lpstr>
      <vt:lpstr>Unique Counts for Nodes</vt:lpstr>
      <vt:lpstr>Minimum and Maximum Counts Check</vt:lpstr>
      <vt:lpstr>Neo4j Tests: Team - Player count test</vt:lpstr>
      <vt:lpstr>Neo4j Tests: Player - IsComputer Test</vt:lpstr>
      <vt:lpstr>Neo4j Tests: Game – FeatureMod Test</vt:lpstr>
      <vt:lpstr>metadata</vt:lpstr>
      <vt:lpstr>Technical Metadata</vt:lpstr>
      <vt:lpstr>Business Metadata</vt:lpstr>
      <vt:lpstr>DATA VISUALIZATION </vt:lpstr>
      <vt:lpstr>USE CASES</vt:lpstr>
      <vt:lpstr>Players With Highest Number of Games</vt:lpstr>
      <vt:lpstr>Top Most and Least Played Maps</vt:lpstr>
      <vt:lpstr>Player Statistics by Faction</vt:lpstr>
      <vt:lpstr>Most Frequently Used Commands </vt:lpstr>
      <vt:lpstr>Games Statistics by Month and Year</vt:lpstr>
      <vt:lpstr>Statistics of Player with Login ID Coca</vt:lpstr>
      <vt:lpstr>Actions per Minute by Players</vt:lpstr>
      <vt:lpstr>Data Challenges</vt:lpstr>
      <vt:lpstr>Risks and Issues</vt:lpstr>
      <vt:lpstr>Velero Screenshots</vt:lpstr>
      <vt:lpstr>Short Form</vt:lpstr>
      <vt:lpstr>Long Form</vt:lpstr>
      <vt:lpstr>Resource Management</vt:lpstr>
      <vt:lpstr>Risks and Issues</vt:lpstr>
      <vt:lpstr>Tasks/Milestones</vt:lpstr>
      <vt:lpstr>Tasks/Milestones</vt:lpstr>
      <vt:lpstr>Gantt Chart</vt:lpstr>
      <vt:lpstr>Gantt Chart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Architecture and Governance</dc:title>
  <dc:creator/>
  <cp:lastModifiedBy/>
  <cp:revision>913</cp:revision>
  <dcterms:created xsi:type="dcterms:W3CDTF">2019-08-06T17:38:00Z</dcterms:created>
  <dcterms:modified xsi:type="dcterms:W3CDTF">2022-08-22T22:25:28Z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0x0101005F0682941D4AAE44A98FD03DF83D74DE</vt:lpwstr>
  </property>
</Properties>
</file>